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706" r:id="rId1"/>
    <p:sldMasterId id="2147483707" r:id="rId2"/>
    <p:sldMasterId id="2147483708" r:id="rId3"/>
    <p:sldMasterId id="2147483709" r:id="rId4"/>
    <p:sldMasterId id="2147483710" r:id="rId5"/>
    <p:sldMasterId id="2147483711" r:id="rId6"/>
  </p:sldMasterIdLst>
  <p:notesMasterIdLst>
    <p:notesMasterId r:id="rId31"/>
  </p:notesMasterIdLst>
  <p:sldIdLst>
    <p:sldId id="278" r:id="rId7"/>
    <p:sldId id="257" r:id="rId8"/>
    <p:sldId id="258" r:id="rId9"/>
    <p:sldId id="259" r:id="rId10"/>
    <p:sldId id="262" r:id="rId11"/>
    <p:sldId id="263" r:id="rId12"/>
    <p:sldId id="264" r:id="rId13"/>
    <p:sldId id="260" r:id="rId14"/>
    <p:sldId id="265" r:id="rId15"/>
    <p:sldId id="280" r:id="rId16"/>
    <p:sldId id="282" r:id="rId17"/>
    <p:sldId id="266" r:id="rId18"/>
    <p:sldId id="267" r:id="rId19"/>
    <p:sldId id="261" r:id="rId20"/>
    <p:sldId id="284" r:id="rId21"/>
    <p:sldId id="269" r:id="rId22"/>
    <p:sldId id="270" r:id="rId23"/>
    <p:sldId id="271" r:id="rId24"/>
    <p:sldId id="275" r:id="rId25"/>
    <p:sldId id="272" r:id="rId26"/>
    <p:sldId id="273" r:id="rId27"/>
    <p:sldId id="286" r:id="rId28"/>
    <p:sldId id="276" r:id="rId29"/>
    <p:sldId id="277" r:id="rId30"/>
  </p:sldIdLst>
  <p:sldSz cx="9144000" cy="6858000" type="screen4x3"/>
  <p:notesSz cx="6858000" cy="9144000"/>
  <p:embeddedFontLst>
    <p:embeddedFont>
      <p:font typeface="Proxima Nova" panose="020B0604020202020204" charset="0"/>
      <p:regular r:id="rId32"/>
      <p:bold r:id="rId33"/>
      <p:italic r:id="rId34"/>
      <p:boldItalic r:id="rId35"/>
    </p:embeddedFont>
    <p:embeddedFont>
      <p:font typeface="Lato" panose="020B0604020202020204" charset="0"/>
      <p:regular r:id="rId36"/>
      <p:bold r:id="rId37"/>
      <p:italic r:id="rId38"/>
      <p:boldItalic r:id="rId39"/>
    </p:embeddedFont>
    <p:embeddedFont>
      <p:font typeface="Playfair Display" panose="020B060402020202020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Georgia" panose="02040502050405020303" pitchFamily="18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56" autoAdjust="0"/>
  </p:normalViewPr>
  <p:slideViewPr>
    <p:cSldViewPr snapToGrid="0">
      <p:cViewPr>
        <p:scale>
          <a:sx n="100" d="100"/>
          <a:sy n="100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8.fntdata"/><Relationship Id="rId21" Type="http://schemas.openxmlformats.org/officeDocument/2006/relationships/slide" Target="slides/slide15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font" Target="fonts/font10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2.xml"/><Relationship Id="rId51" Type="http://schemas.openxmlformats.org/officeDocument/2006/relationships/font" Target="fonts/font20.fntdata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D29794-406F-4BE3-83B3-B000FF1EF2A4}" type="doc">
      <dgm:prSet loTypeId="urn:microsoft.com/office/officeart/2005/8/layout/venn1#2" loCatId="relationship" qsTypeId="urn:microsoft.com/office/officeart/2005/8/quickstyle/simple1" qsCatId="simple" csTypeId="urn:microsoft.com/office/officeart/2005/8/colors/colorful2" csCatId="colorful" phldr="1"/>
      <dgm:spPr/>
    </dgm:pt>
    <dgm:pt modelId="{544438C0-B4DB-4CCC-8B38-2214321F969C}">
      <dgm:prSet phldrT="[Text]" custT="1"/>
      <dgm:spPr/>
      <dgm:t>
        <a:bodyPr numCol="1"/>
        <a:lstStyle/>
        <a:p>
          <a:pPr algn="ctr"/>
          <a:endParaRPr lang="en-US" sz="2000" dirty="0">
            <a:solidFill>
              <a:schemeClr val="bg2">
                <a:lumMod val="10000"/>
              </a:schemeClr>
            </a:solidFill>
          </a:endParaRPr>
        </a:p>
      </dgm:t>
    </dgm:pt>
    <dgm:pt modelId="{EE51B409-EE99-4709-923C-8139852E8FCB}" type="parTrans" cxnId="{ECAE9C07-2AE8-462C-8040-BB0A5C454433}">
      <dgm:prSet/>
      <dgm:spPr/>
      <dgm:t>
        <a:bodyPr numCol="1"/>
        <a:lstStyle/>
        <a:p>
          <a:pPr algn="ctr"/>
          <a:endParaRPr lang="en-US"/>
        </a:p>
      </dgm:t>
    </dgm:pt>
    <dgm:pt modelId="{05D87261-D06C-4508-85A7-51912C7B420D}" type="sibTrans" cxnId="{ECAE9C07-2AE8-462C-8040-BB0A5C454433}">
      <dgm:prSet/>
      <dgm:spPr/>
      <dgm:t>
        <a:bodyPr numCol="1"/>
        <a:lstStyle/>
        <a:p>
          <a:pPr algn="ctr"/>
          <a:endParaRPr lang="en-US"/>
        </a:p>
      </dgm:t>
    </dgm:pt>
    <dgm:pt modelId="{76EDB1ED-FF67-462E-9B95-A1F038812DBA}">
      <dgm:prSet phldrT="[Text]" custT="1"/>
      <dgm:spPr/>
      <dgm:t>
        <a:bodyPr numCol="1"/>
        <a:lstStyle/>
        <a:p>
          <a:pPr algn="ctr"/>
          <a:endParaRPr lang="en-US" sz="900"/>
        </a:p>
        <a:p>
          <a:pPr algn="ctr"/>
          <a:endParaRPr lang="en-US" sz="900"/>
        </a:p>
        <a:p>
          <a:pPr algn="ctr"/>
          <a:endParaRPr lang="en-US" sz="900"/>
        </a:p>
        <a:p>
          <a:pPr algn="ctr"/>
          <a:endParaRPr lang="en-US" sz="900"/>
        </a:p>
        <a:p>
          <a:pPr algn="ctr"/>
          <a:endParaRPr lang="en-US" sz="900"/>
        </a:p>
        <a:p>
          <a:pPr algn="ctr"/>
          <a:endParaRPr lang="en-US" sz="900" dirty="0"/>
        </a:p>
      </dgm:t>
    </dgm:pt>
    <dgm:pt modelId="{BA47A9AB-5A2B-44DF-8A6D-19746910FB8C}" type="parTrans" cxnId="{6A434535-6A61-459E-B0EC-9BCFD7F47C47}">
      <dgm:prSet/>
      <dgm:spPr/>
      <dgm:t>
        <a:bodyPr numCol="1"/>
        <a:lstStyle/>
        <a:p>
          <a:pPr algn="ctr"/>
          <a:endParaRPr lang="en-US"/>
        </a:p>
      </dgm:t>
    </dgm:pt>
    <dgm:pt modelId="{B8A9ECC5-6AEF-41B0-90B6-3C13EC217373}" type="sibTrans" cxnId="{6A434535-6A61-459E-B0EC-9BCFD7F47C47}">
      <dgm:prSet/>
      <dgm:spPr/>
      <dgm:t>
        <a:bodyPr numCol="1"/>
        <a:lstStyle/>
        <a:p>
          <a:pPr algn="ctr"/>
          <a:endParaRPr lang="en-US"/>
        </a:p>
      </dgm:t>
    </dgm:pt>
    <dgm:pt modelId="{9C1CCE1A-B939-4086-9E79-3B9978FCBAE5}" type="pres">
      <dgm:prSet presAssocID="{11D29794-406F-4BE3-83B3-B000FF1EF2A4}" presName="compositeShape" presStyleCnt="0">
        <dgm:presLayoutVars>
          <dgm:chMax val="7"/>
          <dgm:dir/>
          <dgm:resizeHandles val="exact"/>
        </dgm:presLayoutVars>
      </dgm:prSet>
      <dgm:spPr/>
    </dgm:pt>
    <dgm:pt modelId="{4DB185FF-860A-4153-9E3C-3166A54CC1C4}" type="pres">
      <dgm:prSet presAssocID="{544438C0-B4DB-4CCC-8B38-2214321F969C}" presName="circ1" presStyleLbl="vennNode1" presStyleIdx="0" presStyleCnt="2" custScaleX="109656" custLinFactNeighborX="11273" custLinFactNeighborY="3977"/>
      <dgm:spPr/>
      <dgm:t>
        <a:bodyPr/>
        <a:lstStyle/>
        <a:p>
          <a:endParaRPr lang="en-US"/>
        </a:p>
      </dgm:t>
    </dgm:pt>
    <dgm:pt modelId="{52BAEB3A-8EED-4CA3-ACCD-ABFE1C7C5249}" type="pres">
      <dgm:prSet presAssocID="{544438C0-B4DB-4CCC-8B38-2214321F969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8C1CE4-31BB-4B8D-AACA-78451B0570FE}" type="pres">
      <dgm:prSet presAssocID="{76EDB1ED-FF67-462E-9B95-A1F038812DBA}" presName="circ2" presStyleLbl="vennNode1" presStyleIdx="1" presStyleCnt="2" custScaleX="111616" custLinFactNeighborX="-11622" custLinFactNeighborY="3977"/>
      <dgm:spPr/>
      <dgm:t>
        <a:bodyPr/>
        <a:lstStyle/>
        <a:p>
          <a:endParaRPr lang="en-US"/>
        </a:p>
      </dgm:t>
    </dgm:pt>
    <dgm:pt modelId="{E541D708-2832-412E-8202-2A20B6195DD1}" type="pres">
      <dgm:prSet presAssocID="{76EDB1ED-FF67-462E-9B95-A1F038812DB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B80702-03FD-4DBD-AAE8-084EDACC8237}" type="presOf" srcId="{11D29794-406F-4BE3-83B3-B000FF1EF2A4}" destId="{9C1CCE1A-B939-4086-9E79-3B9978FCBAE5}" srcOrd="0" destOrd="0" presId="urn:microsoft.com/office/officeart/2005/8/layout/venn1#2"/>
    <dgm:cxn modelId="{7DEC0C85-E613-48E5-BE31-47223A8A01EC}" type="presOf" srcId="{76EDB1ED-FF67-462E-9B95-A1F038812DBA}" destId="{358C1CE4-31BB-4B8D-AACA-78451B0570FE}" srcOrd="0" destOrd="0" presId="urn:microsoft.com/office/officeart/2005/8/layout/venn1#2"/>
    <dgm:cxn modelId="{6A434535-6A61-459E-B0EC-9BCFD7F47C47}" srcId="{11D29794-406F-4BE3-83B3-B000FF1EF2A4}" destId="{76EDB1ED-FF67-462E-9B95-A1F038812DBA}" srcOrd="1" destOrd="0" parTransId="{BA47A9AB-5A2B-44DF-8A6D-19746910FB8C}" sibTransId="{B8A9ECC5-6AEF-41B0-90B6-3C13EC217373}"/>
    <dgm:cxn modelId="{9EAF45AA-343D-4797-BCC5-BCEDA8C5EA28}" type="presOf" srcId="{76EDB1ED-FF67-462E-9B95-A1F038812DBA}" destId="{E541D708-2832-412E-8202-2A20B6195DD1}" srcOrd="1" destOrd="0" presId="urn:microsoft.com/office/officeart/2005/8/layout/venn1#2"/>
    <dgm:cxn modelId="{CC5636ED-E8A8-4D07-84CC-292619662E2C}" type="presOf" srcId="{544438C0-B4DB-4CCC-8B38-2214321F969C}" destId="{4DB185FF-860A-4153-9E3C-3166A54CC1C4}" srcOrd="0" destOrd="0" presId="urn:microsoft.com/office/officeart/2005/8/layout/venn1#2"/>
    <dgm:cxn modelId="{ECAE9C07-2AE8-462C-8040-BB0A5C454433}" srcId="{11D29794-406F-4BE3-83B3-B000FF1EF2A4}" destId="{544438C0-B4DB-4CCC-8B38-2214321F969C}" srcOrd="0" destOrd="0" parTransId="{EE51B409-EE99-4709-923C-8139852E8FCB}" sibTransId="{05D87261-D06C-4508-85A7-51912C7B420D}"/>
    <dgm:cxn modelId="{37D5B77A-AE1E-47A5-8972-34C5E80F534C}" type="presOf" srcId="{544438C0-B4DB-4CCC-8B38-2214321F969C}" destId="{52BAEB3A-8EED-4CA3-ACCD-ABFE1C7C5249}" srcOrd="1" destOrd="0" presId="urn:microsoft.com/office/officeart/2005/8/layout/venn1#2"/>
    <dgm:cxn modelId="{608464E1-5570-48B7-981C-DF83A53AF548}" type="presParOf" srcId="{9C1CCE1A-B939-4086-9E79-3B9978FCBAE5}" destId="{4DB185FF-860A-4153-9E3C-3166A54CC1C4}" srcOrd="0" destOrd="0" presId="urn:microsoft.com/office/officeart/2005/8/layout/venn1#2"/>
    <dgm:cxn modelId="{C16A0876-E620-4601-A780-88687C05AEFC}" type="presParOf" srcId="{9C1CCE1A-B939-4086-9E79-3B9978FCBAE5}" destId="{52BAEB3A-8EED-4CA3-ACCD-ABFE1C7C5249}" srcOrd="1" destOrd="0" presId="urn:microsoft.com/office/officeart/2005/8/layout/venn1#2"/>
    <dgm:cxn modelId="{7B9422D0-65EF-46F1-8556-C5FC8FFD4AB6}" type="presParOf" srcId="{9C1CCE1A-B939-4086-9E79-3B9978FCBAE5}" destId="{358C1CE4-31BB-4B8D-AACA-78451B0570FE}" srcOrd="2" destOrd="0" presId="urn:microsoft.com/office/officeart/2005/8/layout/venn1#2"/>
    <dgm:cxn modelId="{B104139D-5DA8-4BE9-A603-44FFB0EECA75}" type="presParOf" srcId="{9C1CCE1A-B939-4086-9E79-3B9978FCBAE5}" destId="{E541D708-2832-412E-8202-2A20B6195DD1}" srcOrd="3" destOrd="0" presId="urn:microsoft.com/office/officeart/2005/8/layout/venn1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185FF-860A-4153-9E3C-3166A54CC1C4}">
      <dsp:nvSpPr>
        <dsp:cNvPr id="0" name=""/>
        <dsp:cNvSpPr/>
      </dsp:nvSpPr>
      <dsp:spPr>
        <a:xfrm>
          <a:off x="339641" y="802493"/>
          <a:ext cx="3721000" cy="339333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859240" y="1202641"/>
        <a:ext cx="2145441" cy="2593044"/>
      </dsp:txXfrm>
    </dsp:sp>
    <dsp:sp modelId="{358C1CE4-31BB-4B8D-AACA-78451B0570FE}">
      <dsp:nvSpPr>
        <dsp:cNvPr id="0" name=""/>
        <dsp:cNvSpPr/>
      </dsp:nvSpPr>
      <dsp:spPr>
        <a:xfrm>
          <a:off x="1975131" y="802493"/>
          <a:ext cx="3787510" cy="3393339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3049965" y="1202641"/>
        <a:ext cx="2183789" cy="2593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#2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shape xmlns:r="http://schemas.openxmlformats.org/officeDocument/2006/relationships" r:blip="">
      <dgm:adjLst/>
    </dgm:shape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varLst>
              <dgm:chMax val="0"/>
              <dgm:chPref val="0"/>
              <dgm:bulletEnabled val="1"/>
            </dgm:varLst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varLst>
          <dgm:chMax val="0"/>
          <dgm:chPref val="0"/>
          <dgm:bulletEnabled val="1"/>
        </dgm:varLst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varLst>
          <dgm:chMax val="0"/>
          <dgm:chPref val="0"/>
          <dgm:bulletEnabled val="1"/>
        </dgm:varLst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varLst>
          <dgm:chMax val="0"/>
          <dgm:chPref val="0"/>
          <dgm:bulletEnabled val="1"/>
        </dgm:varLst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varLst>
          <dgm:chMax val="0"/>
          <dgm:chPref val="0"/>
          <dgm:bulletEnabled val="1"/>
        </dgm:varLst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varLst>
          <dgm:chMax val="0"/>
          <dgm:chPref val="0"/>
          <dgm:bulletEnabled val="1"/>
        </dgm:varLst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varLst>
          <dgm:chMax val="0"/>
          <dgm:chPref val="0"/>
          <dgm:bulletEnabled val="1"/>
        </dgm:varLst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25524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2025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Shape 428"/>
          <p:cNvSpPr txBox="1">
            <a:spLocks noGrp="1"/>
          </p:cNvSpPr>
          <p:nvPr>
            <p:ph type="body" idx="1"/>
          </p:nvPr>
        </p:nvSpPr>
        <p:spPr>
          <a:xfrm>
            <a:off x="685800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dirty="0"/>
          </a:p>
        </p:txBody>
      </p:sp>
      <p:sp>
        <p:nvSpPr>
          <p:cNvPr id="429" name="Shape 429"/>
          <p:cNvSpPr txBox="1">
            <a:spLocks noGrp="1"/>
          </p:cNvSpPr>
          <p:nvPr>
            <p:ph type="sldNum" idx="12"/>
          </p:nvPr>
        </p:nvSpPr>
        <p:spPr>
          <a:xfrm>
            <a:off x="3884612" y="868522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5" name="Shape 43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5" name="Shape 35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Shape 44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155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685801" y="4473859"/>
            <a:ext cx="5486400" cy="4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dirty="0">
              <a:sym typeface="Calibri"/>
            </a:endParaRPr>
          </a:p>
        </p:txBody>
      </p:sp>
      <p:sp>
        <p:nvSpPr>
          <p:cNvPr id="405" name="Shape 405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706438"/>
            <a:ext cx="4708525" cy="35321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1660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Shape 4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Shape 24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0" name="Shape 24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Shape 24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7" name="Shape 24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1" name="Shape 24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2" name="Shape 24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Shape 24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7" name="Shape 24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defTabSz="457200">
              <a:buClrTx/>
              <a:buFontTx/>
              <a:buNone/>
              <a:defRPr/>
            </a:pPr>
            <a:fld id="{71479DA1-1E7A-495A-BFAB-74272958CDE3}" type="slidenum">
              <a:rPr lang="en-US" kern="1200" smtClean="0">
                <a:solidFill>
                  <a:prstClr val="black"/>
                </a:solidFill>
                <a:latin typeface="Calibri"/>
                <a:ea typeface="+mn-ea"/>
              </a:rPr>
              <a:pPr defTabSz="457200">
                <a:buClrTx/>
                <a:buFontTx/>
                <a:buNone/>
                <a:defRPr/>
              </a:pPr>
              <a:t>22</a:t>
            </a:fld>
            <a:endParaRPr lang="en-US" kern="12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4554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Shape 25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3" name="Shape 25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93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2749050" y="998400"/>
            <a:ext cx="3645900" cy="486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2992950" y="1323600"/>
            <a:ext cx="3158100" cy="42108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3096250" y="2169600"/>
            <a:ext cx="2951400" cy="2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/>
          </p:nvPr>
        </p:nvSpPr>
        <p:spPr>
          <a:xfrm>
            <a:off x="3096363" y="4355907"/>
            <a:ext cx="2951400" cy="935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509550" y="1898500"/>
            <a:ext cx="8124900" cy="23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1855171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Shape 85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265500" y="1477267"/>
            <a:ext cx="4045200" cy="2244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265500" y="3793601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1644133"/>
            <a:ext cx="8520600" cy="2146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11700" y="3892600"/>
            <a:ext cx="8520600" cy="142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5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5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3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3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 rot="5400000">
            <a:off x="4623550" y="2285325"/>
            <a:ext cx="5812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 rot="5400000">
            <a:off x="622975" y="370725"/>
            <a:ext cx="5812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Shape 180"/>
          <p:cNvCxnSpPr/>
          <p:nvPr/>
        </p:nvCxnSpPr>
        <p:spPr>
          <a:xfrm>
            <a:off x="0" y="3997533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Shape 181"/>
          <p:cNvSpPr txBox="1">
            <a:spLocks noGrp="1"/>
          </p:cNvSpPr>
          <p:nvPr>
            <p:ph type="ctrTitle"/>
          </p:nvPr>
        </p:nvSpPr>
        <p:spPr>
          <a:xfrm>
            <a:off x="510450" y="1676400"/>
            <a:ext cx="8123100" cy="2118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subTitle" idx="1"/>
          </p:nvPr>
        </p:nvSpPr>
        <p:spPr>
          <a:xfrm>
            <a:off x="510450" y="4243084"/>
            <a:ext cx="81231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5" name="Shape 185"/>
          <p:cNvCxnSpPr/>
          <p:nvPr/>
        </p:nvCxnSpPr>
        <p:spPr>
          <a:xfrm>
            <a:off x="0" y="3997533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510450" y="2743200"/>
            <a:ext cx="8123100" cy="1038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7975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7" name="Shape 20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4572000" y="10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0" name="Shape 210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265500" y="1607767"/>
            <a:ext cx="4045200" cy="2012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2" name="Shape 212"/>
          <p:cNvSpPr txBox="1">
            <a:spLocks noGrp="1"/>
          </p:cNvSpPr>
          <p:nvPr>
            <p:ph type="subTitle" idx="1"/>
          </p:nvPr>
        </p:nvSpPr>
        <p:spPr>
          <a:xfrm>
            <a:off x="265500" y="3692001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3" name="Shape 213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4" name="Shape 21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311700" y="5649100"/>
            <a:ext cx="5998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311700" y="1321967"/>
            <a:ext cx="8520600" cy="25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311700" y="4095067"/>
            <a:ext cx="8520600" cy="12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AUTOLAYOUT_5">
    <p:bg>
      <p:bgPr>
        <a:solidFill>
          <a:srgbClr val="FFFFFF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0" y="0"/>
            <a:ext cx="9144000" cy="530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838350" y="5459633"/>
            <a:ext cx="7467300" cy="1282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9" name="Shape 22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AUTOLAYOUT_2"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2" name="Shape 232"/>
          <p:cNvGrpSpPr/>
          <p:nvPr/>
        </p:nvGrpSpPr>
        <p:grpSpPr>
          <a:xfrm>
            <a:off x="9" y="6285197"/>
            <a:ext cx="3047923" cy="572800"/>
            <a:chOff x="-73" y="4713898"/>
            <a:chExt cx="3047923" cy="429600"/>
          </a:xfrm>
        </p:grpSpPr>
        <p:sp>
          <p:nvSpPr>
            <p:cNvPr id="233" name="Shape 233"/>
            <p:cNvSpPr/>
            <p:nvPr/>
          </p:nvSpPr>
          <p:spPr>
            <a:xfrm rot="-5400000">
              <a:off x="2452050" y="4547698"/>
              <a:ext cx="429600" cy="762000"/>
            </a:xfrm>
            <a:prstGeom prst="rtTriangle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 rot="-5400000">
              <a:off x="928119" y="4547698"/>
              <a:ext cx="429600" cy="762000"/>
            </a:xfrm>
            <a:prstGeom prst="rtTriangle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 rot="5400000" flipH="1">
              <a:off x="1689952" y="4547698"/>
              <a:ext cx="429600" cy="762000"/>
            </a:xfrm>
            <a:prstGeom prst="rtTriangle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 rot="5400000" flipH="1">
              <a:off x="166127" y="4547698"/>
              <a:ext cx="429600" cy="762000"/>
            </a:xfrm>
            <a:prstGeom prst="rtTriangle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" name="Shape 237"/>
          <p:cNvSpPr/>
          <p:nvPr/>
        </p:nvSpPr>
        <p:spPr>
          <a:xfrm>
            <a:off x="3047650" y="0"/>
            <a:ext cx="6096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185350" y="469333"/>
            <a:ext cx="2683200" cy="543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AUTOLAYOUT_6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Shape 242"/>
          <p:cNvPicPr preferRelativeResize="0"/>
          <p:nvPr/>
        </p:nvPicPr>
        <p:blipFill rotWithShape="1">
          <a:blip r:embed="rId2">
            <a:alphaModFix amt="64000"/>
          </a:blip>
          <a:srcRect t="7820" b="7820"/>
          <a:stretch/>
        </p:blipFill>
        <p:spPr>
          <a:xfrm>
            <a:off x="-1" y="-4"/>
            <a:ext cx="914400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Shape 243"/>
          <p:cNvSpPr/>
          <p:nvPr/>
        </p:nvSpPr>
        <p:spPr>
          <a:xfrm>
            <a:off x="821835" y="3687267"/>
            <a:ext cx="638100" cy="9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Shape 244"/>
          <p:cNvSpPr txBox="1">
            <a:spLocks noGrp="1"/>
          </p:cNvSpPr>
          <p:nvPr>
            <p:ph type="ctrTitle"/>
          </p:nvPr>
        </p:nvSpPr>
        <p:spPr>
          <a:xfrm>
            <a:off x="714825" y="3998067"/>
            <a:ext cx="4868400" cy="192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Shape 255"/>
          <p:cNvSpPr txBox="1">
            <a:spLocks noGrp="1"/>
          </p:cNvSpPr>
          <p:nvPr>
            <p:ph type="ctrTitle"/>
          </p:nvPr>
        </p:nvSpPr>
        <p:spPr>
          <a:xfrm>
            <a:off x="452628" y="770467"/>
            <a:ext cx="80868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subTitle" idx="1"/>
          </p:nvPr>
        </p:nvSpPr>
        <p:spPr>
          <a:xfrm>
            <a:off x="500634" y="4198409"/>
            <a:ext cx="6921300" cy="1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0" marR="0" lvl="0" indent="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 sz="18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Shape 257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Shape 258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Shape 259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0" name="Shape 260" descr="C:\Users\KKeough\AppData\Local\Microsoft\Windows\Temporary Internet Files\Content.Outlook\HYWXX9DR\CHA PPT Masthead 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" y="6"/>
            <a:ext cx="6857999" cy="902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492919" y="499533"/>
            <a:ext cx="8079600" cy="1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507492" y="1993392"/>
            <a:ext cx="3806100" cy="3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3655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00"/>
              <a:buFont typeface="Arial"/>
              <a:buChar char=" "/>
              <a:defRPr sz="1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11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Arial"/>
              <a:buChar char=" "/>
              <a:defRPr sz="13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Shape 264"/>
          <p:cNvSpPr txBox="1">
            <a:spLocks noGrp="1"/>
          </p:cNvSpPr>
          <p:nvPr>
            <p:ph type="body" idx="2"/>
          </p:nvPr>
        </p:nvSpPr>
        <p:spPr>
          <a:xfrm>
            <a:off x="4757738" y="1993392"/>
            <a:ext cx="3806100" cy="3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3655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00"/>
              <a:buFont typeface="Arial"/>
              <a:buChar char=" "/>
              <a:defRPr sz="1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11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Arial"/>
              <a:buChar char=" "/>
              <a:defRPr sz="13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Shape 265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Shape 266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Shape 267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492919" y="499533"/>
            <a:ext cx="8079600" cy="1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507206" y="1993393"/>
            <a:ext cx="8065200" cy="37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4290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Char char=" "/>
              <a:defRPr sz="15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Shape 271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Shape 272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Shape 273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title"/>
          </p:nvPr>
        </p:nvSpPr>
        <p:spPr>
          <a:xfrm>
            <a:off x="452628" y="767419"/>
            <a:ext cx="8085600" cy="3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500634" y="4187275"/>
            <a:ext cx="6919800" cy="1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1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Shape 277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Shape 278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0" name="Shape 280" descr="C:\Users\KKeough\AppData\Local\Microsoft\Windows\Temporary Internet Files\Content.Outlook\HYWXX9DR\CHA PPT Masthead 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" y="6"/>
            <a:ext cx="6857999" cy="902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xfrm>
            <a:off x="492919" y="499533"/>
            <a:ext cx="8079600" cy="1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507492" y="2032000"/>
            <a:ext cx="3806100" cy="7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 sz="1400" b="1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Shape 284"/>
          <p:cNvSpPr txBox="1">
            <a:spLocks noGrp="1"/>
          </p:cNvSpPr>
          <p:nvPr>
            <p:ph type="body" idx="2"/>
          </p:nvPr>
        </p:nvSpPr>
        <p:spPr>
          <a:xfrm>
            <a:off x="507492" y="2736151"/>
            <a:ext cx="38061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3020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Char char=" "/>
              <a:defRPr sz="16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Char char=" "/>
              <a:defRPr sz="12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5" name="Shape 285"/>
          <p:cNvSpPr txBox="1">
            <a:spLocks noGrp="1"/>
          </p:cNvSpPr>
          <p:nvPr>
            <p:ph type="body" idx="3"/>
          </p:nvPr>
        </p:nvSpPr>
        <p:spPr>
          <a:xfrm>
            <a:off x="4766310" y="2029968"/>
            <a:ext cx="38061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 sz="1400" b="1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6" name="Shape 286"/>
          <p:cNvSpPr txBox="1">
            <a:spLocks noGrp="1"/>
          </p:cNvSpPr>
          <p:nvPr>
            <p:ph type="body" idx="4"/>
          </p:nvPr>
        </p:nvSpPr>
        <p:spPr>
          <a:xfrm>
            <a:off x="4766310" y="2734056"/>
            <a:ext cx="38061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3020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Char char=" "/>
              <a:defRPr sz="16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Char char=" "/>
              <a:defRPr sz="12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" name="Shape 287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Shape 288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Shape 289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492919" y="499533"/>
            <a:ext cx="8079600" cy="1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92" name="Shape 292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3" name="Shape 293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4" name="Shape 294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Shape 297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Shape 298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Shape 301"/>
          <p:cNvSpPr txBox="1">
            <a:spLocks noGrp="1"/>
          </p:cNvSpPr>
          <p:nvPr>
            <p:ph type="title"/>
          </p:nvPr>
        </p:nvSpPr>
        <p:spPr>
          <a:xfrm>
            <a:off x="6196053" y="542281"/>
            <a:ext cx="2537400" cy="1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571500" y="762000"/>
            <a:ext cx="4572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3655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00"/>
              <a:buFont typeface="Arial"/>
              <a:buChar char=" "/>
              <a:defRPr sz="1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11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Arial"/>
              <a:buChar char=" "/>
              <a:defRPr sz="13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Char char=" "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3" name="Shape 303"/>
          <p:cNvSpPr txBox="1">
            <a:spLocks noGrp="1"/>
          </p:cNvSpPr>
          <p:nvPr>
            <p:ph type="body" idx="2"/>
          </p:nvPr>
        </p:nvSpPr>
        <p:spPr>
          <a:xfrm>
            <a:off x="6206987" y="2511813"/>
            <a:ext cx="2548800" cy="3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800"/>
              <a:buFont typeface="Arial"/>
              <a:buNone/>
              <a:defRPr sz="8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Shape 304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Shape 305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Shape 306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bg>
      <p:bgPr>
        <a:solidFill>
          <a:schemeClr val="accent1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486918" y="5418668"/>
            <a:ext cx="8085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  <a:defRPr sz="2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09" name="Shape 30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330800"/>
          </a:xfrm>
          <a:prstGeom prst="rect">
            <a:avLst/>
          </a:prstGeom>
          <a:solidFill>
            <a:srgbClr val="D3E1EC"/>
          </a:solidFill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0" marR="0" lvl="0" indent="0" algn="ctr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None/>
              <a:defRPr sz="1800" b="0" i="1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Shape 310"/>
          <p:cNvSpPr txBox="1">
            <a:spLocks noGrp="1"/>
          </p:cNvSpPr>
          <p:nvPr>
            <p:ph type="body" idx="1"/>
          </p:nvPr>
        </p:nvSpPr>
        <p:spPr>
          <a:xfrm>
            <a:off x="507492" y="5909735"/>
            <a:ext cx="69219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800"/>
              <a:buFont typeface="Arial"/>
              <a:buNone/>
              <a:defRPr sz="800" b="0" i="1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Shape 311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Shape 312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3" name="Shape 313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>
            <a:spLocks noGrp="1"/>
          </p:cNvSpPr>
          <p:nvPr>
            <p:ph type="title"/>
          </p:nvPr>
        </p:nvSpPr>
        <p:spPr>
          <a:xfrm>
            <a:off x="492919" y="499533"/>
            <a:ext cx="8079600" cy="1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 rot="5400000">
            <a:off x="2656700" y="-156007"/>
            <a:ext cx="3766400" cy="80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4290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Char char=" "/>
              <a:defRPr sz="15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Shape 317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Shape 318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Shape 319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>
            <a:spLocks noGrp="1"/>
          </p:cNvSpPr>
          <p:nvPr>
            <p:ph type="title"/>
          </p:nvPr>
        </p:nvSpPr>
        <p:spPr>
          <a:xfrm rot="5400000">
            <a:off x="5143438" y="2109925"/>
            <a:ext cx="48008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 rot="5400000">
            <a:off x="778769" y="514176"/>
            <a:ext cx="54004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4290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Char char=" "/>
              <a:defRPr sz="15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Shape 323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Shape 324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Shape 325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716891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54597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numCol="1"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numCol="1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69285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 numCol="1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 numCol="1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310962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numCol="1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numCol="1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numCol="1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 numCol="1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80215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8032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46019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numCol="1"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 numCol="1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 numCol="1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611173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numCol="1"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numCol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 numCol="1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166760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73014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710985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43355"/>
            <a:ext cx="8229600" cy="407024"/>
          </a:xfrm>
          <a:prstGeom prst="rect">
            <a:avLst/>
          </a:prstGeom>
        </p:spPr>
        <p:txBody>
          <a:bodyPr numCol="1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 – Arial 18pt Bold, Use Title Case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522231" y="1"/>
            <a:ext cx="621771" cy="365127"/>
          </a:xfrm>
          <a:prstGeom prst="rect">
            <a:avLst/>
          </a:prstGeom>
        </p:spPr>
        <p:txBody>
          <a:bodyPr numCol="1">
            <a:noAutofit/>
          </a:bodyPr>
          <a:lstStyle/>
          <a:p>
            <a:pPr defTabSz="685745">
              <a:buClrTx/>
            </a:pPr>
            <a:fld id="{D1524D41-16DC-4D92-9EF9-071B213BE0F5}" type="slidenum">
              <a:rPr lang="en-US" kern="1200" smtClean="0">
                <a:solidFill>
                  <a:srgbClr val="333E48"/>
                </a:solidFill>
                <a:latin typeface="Calibri"/>
                <a:ea typeface="+mn-ea"/>
              </a:rPr>
              <a:pPr defTabSz="685745">
                <a:buClrTx/>
              </a:pPr>
              <a:t>‹#›</a:t>
            </a:fld>
            <a:endParaRPr lang="en-US" kern="1200" dirty="0">
              <a:solidFill>
                <a:srgbClr val="333E48"/>
              </a:solidFill>
              <a:latin typeface="Calibri"/>
              <a:ea typeface="+mn-e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57200" y="960107"/>
            <a:ext cx="8227786" cy="438915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Bef>
                <a:spcPts val="0"/>
              </a:spcBef>
              <a:buNone/>
              <a:defRPr sz="15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Slide Subtitle – Arial 14pt Regular, Use Title Case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57200" y="1"/>
            <a:ext cx="4180114" cy="301736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Bef>
                <a:spcPts val="0"/>
              </a:spcBef>
              <a:buNone/>
              <a:defRPr sz="96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Top Kicker – Arial 9pt Regular, Use Title Case</a:t>
            </a: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32857" y="1743309"/>
            <a:ext cx="5878286" cy="274320"/>
          </a:xfrm>
          <a:prstGeom prst="rect">
            <a:avLst/>
          </a:prstGeom>
        </p:spPr>
        <p:txBody>
          <a:bodyPr lIns="45720" tIns="45720" rIns="45720" bIns="45720" numCol="1">
            <a:noAutofit/>
          </a:bodyPr>
          <a:lstStyle>
            <a:lvl1pPr marL="0" indent="0" algn="ctr">
              <a:spcBef>
                <a:spcPts val="0"/>
              </a:spcBef>
              <a:buNone/>
              <a:defRPr sz="1072" b="1" baseline="0">
                <a:latin typeface="+mj-lt"/>
              </a:defRPr>
            </a:lvl1pPr>
            <a:lvl2pPr algn="l">
              <a:buNone/>
              <a:defRPr>
                <a:latin typeface="+mn-lt"/>
              </a:defRPr>
            </a:lvl2pPr>
            <a:lvl3pPr algn="l">
              <a:buNone/>
              <a:defRPr>
                <a:latin typeface="+mn-lt"/>
              </a:defRPr>
            </a:lvl3pPr>
            <a:lvl4pPr algn="l">
              <a:buNone/>
              <a:defRPr>
                <a:latin typeface="+mn-lt"/>
              </a:defRPr>
            </a:lvl4pPr>
            <a:lvl5pPr algn="l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Graphic Title – Arial 10pt Bold, Use Title Case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1632857" y="2025001"/>
            <a:ext cx="5878286" cy="274321"/>
          </a:xfrm>
          <a:prstGeom prst="rect">
            <a:avLst/>
          </a:prstGeom>
        </p:spPr>
        <p:txBody>
          <a:bodyPr lIns="45720" rIns="45720" numCol="1">
            <a:noAutofit/>
          </a:bodyPr>
          <a:lstStyle>
            <a:lvl1pPr marL="0" indent="0" algn="ctr">
              <a:spcBef>
                <a:spcPts val="0"/>
              </a:spcBef>
              <a:buNone/>
              <a:defRPr sz="965" i="1">
                <a:latin typeface="+mj-lt"/>
              </a:defRPr>
            </a:lvl1pPr>
            <a:lvl2pPr algn="ctr">
              <a:buNone/>
              <a:defRPr i="0"/>
            </a:lvl2pPr>
            <a:lvl3pPr algn="ctr">
              <a:buNone/>
              <a:defRPr i="0"/>
            </a:lvl3pPr>
            <a:lvl4pPr algn="ctr">
              <a:buNone/>
              <a:defRPr i="0"/>
            </a:lvl4pPr>
            <a:lvl5pPr algn="ctr">
              <a:buNone/>
              <a:defRPr i="0"/>
            </a:lvl5pPr>
          </a:lstStyle>
          <a:p>
            <a:pPr lvl="0"/>
            <a:r>
              <a:rPr lang="en-US" dirty="0"/>
              <a:t>Graphic Subtitle – Arial 9pt Italic, Use Title Case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1" hasCustomPrompt="1"/>
          </p:nvPr>
        </p:nvSpPr>
        <p:spPr>
          <a:xfrm>
            <a:off x="1632857" y="2674849"/>
            <a:ext cx="5878286" cy="3265715"/>
          </a:xfrm>
          <a:prstGeom prst="rect">
            <a:avLst/>
          </a:prstGeom>
          <a:ln>
            <a:noFill/>
          </a:ln>
        </p:spPr>
        <p:txBody>
          <a:bodyPr numCol="1" anchor="t"/>
          <a:lstStyle>
            <a:lvl1pPr marL="120767" indent="-120767" algn="l">
              <a:buFont typeface="Arial" pitchFamily="34" charset="0"/>
              <a:buChar char="•"/>
              <a:defRPr sz="857" i="1" baseline="0">
                <a:solidFill>
                  <a:schemeClr val="accent3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DESIGN NOTES:</a:t>
            </a:r>
            <a:br>
              <a:rPr lang="en-US" dirty="0"/>
            </a:br>
            <a:r>
              <a:rPr lang="en-US" dirty="0"/>
              <a:t>Click the corresponding icon to add a picture, table, or chart</a:t>
            </a:r>
            <a:br>
              <a:rPr lang="en-US" dirty="0"/>
            </a:br>
            <a:r>
              <a:rPr lang="en-US" dirty="0"/>
              <a:t>All pictures must have an image credit next to it</a:t>
            </a:r>
            <a:br>
              <a:rPr lang="en-US" dirty="0"/>
            </a:br>
            <a:r>
              <a:rPr lang="en-US" dirty="0"/>
              <a:t>Table font size is 9pt Arial</a:t>
            </a:r>
            <a:br>
              <a:rPr lang="en-US" dirty="0"/>
            </a:br>
            <a:r>
              <a:rPr lang="en-US" dirty="0"/>
              <a:t>Do not use Microsoft generic icons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1632857" y="2299158"/>
            <a:ext cx="5878286" cy="274321"/>
          </a:xfrm>
          <a:prstGeom prst="rect">
            <a:avLst/>
          </a:prstGeom>
        </p:spPr>
        <p:txBody>
          <a:bodyPr lIns="45720" rIns="45720" numCol="1">
            <a:noAutofit/>
          </a:bodyPr>
          <a:lstStyle>
            <a:lvl1pPr marL="0" indent="0" algn="ctr">
              <a:spcBef>
                <a:spcPts val="0"/>
              </a:spcBef>
              <a:buNone/>
              <a:defRPr sz="857" i="0" baseline="0">
                <a:latin typeface="+mj-lt"/>
              </a:defRPr>
            </a:lvl1pPr>
            <a:lvl2pPr algn="ctr">
              <a:buNone/>
              <a:defRPr i="0"/>
            </a:lvl2pPr>
            <a:lvl3pPr algn="ctr">
              <a:buNone/>
              <a:defRPr i="0"/>
            </a:lvl3pPr>
            <a:lvl4pPr algn="ctr">
              <a:buNone/>
              <a:defRPr i="0"/>
            </a:lvl4pPr>
            <a:lvl5pPr algn="ctr">
              <a:buNone/>
              <a:defRPr i="0"/>
            </a:lvl5pPr>
          </a:lstStyle>
          <a:p>
            <a:pPr lvl="0"/>
            <a:r>
              <a:rPr lang="en-US" dirty="0"/>
              <a:t>N-Value (ex: n=84) – Arial 8pt Regular</a:t>
            </a: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6217935" y="6531429"/>
            <a:ext cx="2926067" cy="326571"/>
          </a:xfrm>
          <a:prstGeom prst="rect">
            <a:avLst/>
          </a:prstGeom>
        </p:spPr>
        <p:txBody>
          <a:bodyPr lIns="45720" tIns="45720" rIns="45720" bIns="45720" numCol="1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536" baseline="0">
                <a:latin typeface="+mn-lt"/>
              </a:defRPr>
            </a:lvl1pPr>
            <a:lvl2pPr algn="l">
              <a:buNone/>
              <a:defRPr sz="643"/>
            </a:lvl2pPr>
            <a:lvl3pPr algn="l">
              <a:buNone/>
              <a:defRPr sz="643"/>
            </a:lvl3pPr>
            <a:lvl4pPr algn="l">
              <a:buNone/>
              <a:defRPr sz="643"/>
            </a:lvl4pPr>
            <a:lvl5pPr algn="l">
              <a:buNone/>
              <a:defRPr sz="643"/>
            </a:lvl5pPr>
          </a:lstStyle>
          <a:p>
            <a:pPr lvl="0"/>
            <a:r>
              <a:rPr lang="en-US" dirty="0"/>
              <a:t>Source: Click to add source. Use a single space after “Source:” and a period at the end of the source. Stretch the box to the left as needed.</a:t>
            </a:r>
          </a:p>
        </p:txBody>
      </p:sp>
      <p:sp>
        <p:nvSpPr>
          <p:cNvPr id="19" name="Text Placeholder 23"/>
          <p:cNvSpPr>
            <a:spLocks noGrp="1"/>
          </p:cNvSpPr>
          <p:nvPr>
            <p:ph type="body" sz="quarter" idx="20" hasCustomPrompt="1"/>
          </p:nvPr>
        </p:nvSpPr>
        <p:spPr>
          <a:xfrm>
            <a:off x="173744" y="6438447"/>
            <a:ext cx="2612571" cy="417287"/>
          </a:xfrm>
          <a:prstGeom prst="rect">
            <a:avLst/>
          </a:prstGeom>
        </p:spPr>
        <p:txBody>
          <a:bodyPr lIns="45720" rIns="45720" numCol="1" anchor="b">
            <a:noAutofit/>
          </a:bodyPr>
          <a:lstStyle>
            <a:lvl1pPr marL="97973" indent="-97973" algn="l" defTabSz="97973">
              <a:spcBef>
                <a:spcPts val="0"/>
              </a:spcBef>
              <a:buFont typeface="+mj-lt"/>
              <a:buAutoNum type="arabicParenR"/>
              <a:defRPr sz="536" baseline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sz="643">
                <a:solidFill>
                  <a:schemeClr val="tx1"/>
                </a:solidFill>
              </a:defRPr>
            </a:lvl2pPr>
            <a:lvl3pPr>
              <a:buNone/>
              <a:defRPr sz="643">
                <a:solidFill>
                  <a:schemeClr val="tx1"/>
                </a:solidFill>
              </a:defRPr>
            </a:lvl3pPr>
            <a:lvl4pPr>
              <a:buNone/>
              <a:defRPr sz="643">
                <a:solidFill>
                  <a:schemeClr val="tx1"/>
                </a:solidFill>
              </a:defRPr>
            </a:lvl4pPr>
            <a:lvl5pPr>
              <a:buNone/>
              <a:defRPr sz="64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footnote. Numbers appear automatically (no additional space or tab needed). Use a period at the end of each footnote. Stretch the box to the right as needed.</a:t>
            </a:r>
          </a:p>
        </p:txBody>
      </p:sp>
    </p:spTree>
    <p:extLst>
      <p:ext uri="{BB962C8B-B14F-4D97-AF65-F5344CB8AC3E}">
        <p14:creationId xmlns:p14="http://schemas.microsoft.com/office/powerpoint/2010/main" val="8720340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7200" y="1026225"/>
            <a:ext cx="8227786" cy="230832"/>
          </a:xfrm>
          <a:prstGeom prst="rect">
            <a:avLst/>
          </a:prstGeom>
        </p:spPr>
        <p:txBody>
          <a:bodyPr lIns="0" tIns="0" rIns="0" bIns="0" numCol="1">
            <a:spAutoFit/>
          </a:bodyPr>
          <a:lstStyle>
            <a:lvl1pPr marL="0" indent="0">
              <a:spcBef>
                <a:spcPts val="0"/>
              </a:spcBef>
              <a:buNone/>
              <a:defRPr sz="15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Slide Subtitle – Arial 14pt Regular, Use Title Case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57200" y="65639"/>
            <a:ext cx="4180114" cy="148502"/>
          </a:xfrm>
          <a:prstGeom prst="rect">
            <a:avLst/>
          </a:prstGeom>
        </p:spPr>
        <p:txBody>
          <a:bodyPr lIns="0" tIns="0" rIns="0" bIns="0" numCol="1">
            <a:spAutoFit/>
          </a:bodyPr>
          <a:lstStyle>
            <a:lvl1pPr marL="0" indent="0">
              <a:spcBef>
                <a:spcPts val="0"/>
              </a:spcBef>
              <a:buNone/>
              <a:defRPr sz="96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Top Kicker – Arial 9pt Regular, Use Title Case</a:t>
            </a:r>
          </a:p>
        </p:txBody>
      </p:sp>
      <p:sp>
        <p:nvSpPr>
          <p:cNvPr id="20" name="Text Placeholder 21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303877" y="6665387"/>
            <a:ext cx="2840127" cy="192615"/>
          </a:xfrm>
          <a:prstGeom prst="rect">
            <a:avLst/>
          </a:prstGeom>
        </p:spPr>
        <p:txBody>
          <a:bodyPr lIns="0" tIns="0" rIns="45716" bIns="27430" numCol="1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536" baseline="0">
                <a:solidFill>
                  <a:schemeClr val="tx1"/>
                </a:solidFill>
                <a:latin typeface="+mn-lt"/>
              </a:defRPr>
            </a:lvl1pPr>
            <a:lvl2pPr algn="l">
              <a:buNone/>
              <a:defRPr sz="643"/>
            </a:lvl2pPr>
            <a:lvl3pPr algn="l">
              <a:buNone/>
              <a:defRPr sz="643"/>
            </a:lvl3pPr>
            <a:lvl4pPr algn="l">
              <a:buNone/>
              <a:defRPr sz="643"/>
            </a:lvl4pPr>
            <a:lvl5pPr algn="l">
              <a:buNone/>
              <a:defRPr sz="643"/>
            </a:lvl5pPr>
          </a:lstStyle>
          <a:p>
            <a:pPr lvl="0"/>
            <a:r>
              <a:rPr lang="en-US" dirty="0"/>
              <a:t>Source: Click to add source. Use a single space after “Source:” and a period at the end of the source. Stretch the box to the left as needed.</a:t>
            </a:r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3" y="6353989"/>
            <a:ext cx="2490799" cy="247375"/>
          </a:xfrm>
          <a:prstGeom prst="rect">
            <a:avLst/>
          </a:prstGeom>
        </p:spPr>
        <p:txBody>
          <a:bodyPr lIns="45716" tIns="0" rIns="0" bIns="0" numCol="1" anchor="b">
            <a:spAutoFit/>
          </a:bodyPr>
          <a:lstStyle>
            <a:lvl1pPr marL="97964" indent="-97964" algn="l" defTabSz="97964">
              <a:spcBef>
                <a:spcPts val="0"/>
              </a:spcBef>
              <a:buFont typeface="+mj-lt"/>
              <a:buAutoNum type="arabicParenR"/>
              <a:defRPr sz="536" baseline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sz="643">
                <a:solidFill>
                  <a:schemeClr val="tx1"/>
                </a:solidFill>
              </a:defRPr>
            </a:lvl2pPr>
            <a:lvl3pPr>
              <a:buNone/>
              <a:defRPr sz="643">
                <a:solidFill>
                  <a:schemeClr val="tx1"/>
                </a:solidFill>
              </a:defRPr>
            </a:lvl3pPr>
            <a:lvl4pPr>
              <a:buNone/>
              <a:defRPr sz="643">
                <a:solidFill>
                  <a:schemeClr val="tx1"/>
                </a:solidFill>
              </a:defRPr>
            </a:lvl4pPr>
            <a:lvl5pPr>
              <a:buNone/>
              <a:defRPr sz="64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footnote. Numbers appear automatically (no additional space or tab needed). Use a period at the end of each footnote. Stretch the box to the right as needed.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457200" y="553180"/>
            <a:ext cx="8227786" cy="296684"/>
          </a:xfrm>
          <a:prstGeom prst="rect">
            <a:avLst/>
          </a:prstGeom>
        </p:spPr>
        <p:txBody>
          <a:bodyPr lIns="0" tIns="0" rIns="0" bIns="0" numCol="1" anchor="b" anchorCtr="0">
            <a:spAutoFit/>
          </a:bodyPr>
          <a:lstStyle>
            <a:lvl1pPr marL="0" indent="0">
              <a:spcBef>
                <a:spcPts val="0"/>
              </a:spcBef>
              <a:buNone/>
              <a:defRPr sz="1928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– Arial 18pt Bold, Use Title Case</a:t>
            </a:r>
          </a:p>
        </p:txBody>
      </p:sp>
    </p:spTree>
    <p:extLst>
      <p:ext uri="{BB962C8B-B14F-4D97-AF65-F5344CB8AC3E}">
        <p14:creationId xmlns:p14="http://schemas.microsoft.com/office/powerpoint/2010/main" val="32496350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7200" y="1026225"/>
            <a:ext cx="8227786" cy="230832"/>
          </a:xfrm>
          <a:prstGeom prst="rect">
            <a:avLst/>
          </a:prstGeom>
        </p:spPr>
        <p:txBody>
          <a:bodyPr lIns="0" tIns="0" rIns="0" bIns="0" numCol="1">
            <a:spAutoFit/>
          </a:bodyPr>
          <a:lstStyle>
            <a:lvl1pPr marL="0" indent="0">
              <a:spcBef>
                <a:spcPts val="0"/>
              </a:spcBef>
              <a:buNone/>
              <a:defRPr sz="15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Slide Subtitle – Arial 14pt Regular, Use Title Case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57200" y="65639"/>
            <a:ext cx="4180114" cy="148502"/>
          </a:xfrm>
          <a:prstGeom prst="rect">
            <a:avLst/>
          </a:prstGeom>
        </p:spPr>
        <p:txBody>
          <a:bodyPr lIns="0" tIns="0" rIns="0" bIns="0" numCol="1">
            <a:spAutoFit/>
          </a:bodyPr>
          <a:lstStyle>
            <a:lvl1pPr marL="0" indent="0">
              <a:spcBef>
                <a:spcPts val="0"/>
              </a:spcBef>
              <a:buNone/>
              <a:defRPr sz="96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Top Kicker – Arial 9pt Regular, Use Title Case</a:t>
            </a:r>
          </a:p>
        </p:txBody>
      </p:sp>
      <p:sp>
        <p:nvSpPr>
          <p:cNvPr id="20" name="Text Placeholder 21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303877" y="6665387"/>
            <a:ext cx="2840127" cy="192615"/>
          </a:xfrm>
          <a:prstGeom prst="rect">
            <a:avLst/>
          </a:prstGeom>
        </p:spPr>
        <p:txBody>
          <a:bodyPr lIns="0" tIns="0" rIns="45716" bIns="27430" numCol="1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536" baseline="0">
                <a:solidFill>
                  <a:schemeClr val="tx1"/>
                </a:solidFill>
                <a:latin typeface="+mn-lt"/>
              </a:defRPr>
            </a:lvl1pPr>
            <a:lvl2pPr algn="l">
              <a:buNone/>
              <a:defRPr sz="643"/>
            </a:lvl2pPr>
            <a:lvl3pPr algn="l">
              <a:buNone/>
              <a:defRPr sz="643"/>
            </a:lvl3pPr>
            <a:lvl4pPr algn="l">
              <a:buNone/>
              <a:defRPr sz="643"/>
            </a:lvl4pPr>
            <a:lvl5pPr algn="l">
              <a:buNone/>
              <a:defRPr sz="643"/>
            </a:lvl5pPr>
          </a:lstStyle>
          <a:p>
            <a:pPr lvl="0"/>
            <a:r>
              <a:rPr lang="en-US" dirty="0"/>
              <a:t>Source: Click to add source. Use a single space after “Source:” and a period at the end of the source. Stretch the box to the left as needed.</a:t>
            </a:r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3" y="6353989"/>
            <a:ext cx="2490799" cy="247375"/>
          </a:xfrm>
          <a:prstGeom prst="rect">
            <a:avLst/>
          </a:prstGeom>
        </p:spPr>
        <p:txBody>
          <a:bodyPr lIns="45716" tIns="0" rIns="0" bIns="0" numCol="1" anchor="b">
            <a:spAutoFit/>
          </a:bodyPr>
          <a:lstStyle>
            <a:lvl1pPr marL="97964" indent="-97964" algn="l" defTabSz="97964">
              <a:spcBef>
                <a:spcPts val="0"/>
              </a:spcBef>
              <a:buFont typeface="+mj-lt"/>
              <a:buAutoNum type="arabicParenR"/>
              <a:defRPr sz="536" baseline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sz="643">
                <a:solidFill>
                  <a:schemeClr val="tx1"/>
                </a:solidFill>
              </a:defRPr>
            </a:lvl2pPr>
            <a:lvl3pPr>
              <a:buNone/>
              <a:defRPr sz="643">
                <a:solidFill>
                  <a:schemeClr val="tx1"/>
                </a:solidFill>
              </a:defRPr>
            </a:lvl3pPr>
            <a:lvl4pPr>
              <a:buNone/>
              <a:defRPr sz="643">
                <a:solidFill>
                  <a:schemeClr val="tx1"/>
                </a:solidFill>
              </a:defRPr>
            </a:lvl4pPr>
            <a:lvl5pPr>
              <a:buNone/>
              <a:defRPr sz="64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footnote. Numbers appear automatically (no additional space or tab needed). Use a period at the end of each footnote. Stretch the box to the right as needed.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457200" y="553180"/>
            <a:ext cx="8227786" cy="296684"/>
          </a:xfrm>
          <a:prstGeom prst="rect">
            <a:avLst/>
          </a:prstGeom>
        </p:spPr>
        <p:txBody>
          <a:bodyPr lIns="0" tIns="0" rIns="0" bIns="0" numCol="1" anchor="b" anchorCtr="0">
            <a:spAutoFit/>
          </a:bodyPr>
          <a:lstStyle>
            <a:lvl1pPr marL="0" indent="0">
              <a:spcBef>
                <a:spcPts val="0"/>
              </a:spcBef>
              <a:buNone/>
              <a:defRPr sz="1928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 – Arial 18pt Bold, Use Title Case</a:t>
            </a:r>
          </a:p>
        </p:txBody>
      </p:sp>
    </p:spTree>
    <p:extLst>
      <p:ext uri="{BB962C8B-B14F-4D97-AF65-F5344CB8AC3E}">
        <p14:creationId xmlns:p14="http://schemas.microsoft.com/office/powerpoint/2010/main" val="21698504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57200" y="443355"/>
            <a:ext cx="8229600" cy="40702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 – Arial 18pt Bold, Use Title Case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 bwMode="gray">
          <a:xfrm>
            <a:off x="8522232" y="1"/>
            <a:ext cx="621771" cy="365127"/>
          </a:xfrm>
          <a:prstGeom prst="rect">
            <a:avLst/>
          </a:prstGeom>
        </p:spPr>
        <p:txBody>
          <a:bodyPr lIns="91431" tIns="45716" rIns="91431" bIns="45716">
            <a:noAutofit/>
          </a:bodyPr>
          <a:lstStyle/>
          <a:p>
            <a:pPr defTabSz="685745">
              <a:buClrTx/>
            </a:pPr>
            <a:fld id="{D1524D41-16DC-4D92-9EF9-071B213BE0F5}" type="slidenum">
              <a:rPr lang="en-US" kern="1200" smtClean="0">
                <a:solidFill>
                  <a:srgbClr val="333E48"/>
                </a:solidFill>
                <a:latin typeface="Calibri"/>
                <a:ea typeface="+mn-ea"/>
              </a:rPr>
              <a:pPr defTabSz="685745">
                <a:buClrTx/>
              </a:pPr>
              <a:t>‹#›</a:t>
            </a:fld>
            <a:endParaRPr lang="en-US" kern="1200" dirty="0">
              <a:solidFill>
                <a:srgbClr val="333E48"/>
              </a:solidFill>
              <a:latin typeface="Calibri"/>
              <a:ea typeface="+mn-e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57200" y="960107"/>
            <a:ext cx="8227786" cy="438915"/>
          </a:xfrm>
          <a:prstGeom prst="rect">
            <a:avLst/>
          </a:prstGeom>
        </p:spPr>
        <p:txBody>
          <a:bodyPr lIns="0" tIns="45716" rIns="0" bIns="45716">
            <a:noAutofit/>
          </a:bodyPr>
          <a:lstStyle>
            <a:lvl1pPr marL="0" indent="0">
              <a:spcBef>
                <a:spcPts val="0"/>
              </a:spcBef>
              <a:buNone/>
              <a:defRPr sz="15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Slide Subtitle – Arial 14pt Regular, Use Title Case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6217939" y="6531431"/>
            <a:ext cx="2926067" cy="326571"/>
          </a:xfrm>
          <a:prstGeom prst="rect">
            <a:avLst/>
          </a:prstGeom>
        </p:spPr>
        <p:txBody>
          <a:bodyPr lIns="45716" tIns="45716" rIns="45716" bIns="45716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536" baseline="0">
                <a:latin typeface="+mn-lt"/>
              </a:defRPr>
            </a:lvl1pPr>
            <a:lvl2pPr algn="l">
              <a:buNone/>
              <a:defRPr sz="643"/>
            </a:lvl2pPr>
            <a:lvl3pPr algn="l">
              <a:buNone/>
              <a:defRPr sz="643"/>
            </a:lvl3pPr>
            <a:lvl4pPr algn="l">
              <a:buNone/>
              <a:defRPr sz="643"/>
            </a:lvl4pPr>
            <a:lvl5pPr algn="l">
              <a:buNone/>
              <a:defRPr sz="643"/>
            </a:lvl5pPr>
          </a:lstStyle>
          <a:p>
            <a:pPr lvl="0"/>
            <a:r>
              <a:rPr lang="en-US" dirty="0"/>
              <a:t>Source: Click to add source. Use a single space after “Source:” and a period at the end of the source. Stretch the box to the left as needed.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57200" y="3"/>
            <a:ext cx="4180114" cy="301736"/>
          </a:xfrm>
          <a:prstGeom prst="rect">
            <a:avLst/>
          </a:prstGeom>
        </p:spPr>
        <p:txBody>
          <a:bodyPr lIns="0" tIns="45716" rIns="0" bIns="45716">
            <a:noAutofit/>
          </a:bodyPr>
          <a:lstStyle>
            <a:lvl1pPr marL="0" indent="0">
              <a:spcBef>
                <a:spcPts val="0"/>
              </a:spcBef>
              <a:buNone/>
              <a:defRPr sz="96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Top Kicker – Arial 9pt Regular, Use Title Case</a:t>
            </a:r>
          </a:p>
        </p:txBody>
      </p:sp>
      <p:sp>
        <p:nvSpPr>
          <p:cNvPr id="14" name="Text Placeholder 2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73747" y="6438447"/>
            <a:ext cx="2559267" cy="417287"/>
          </a:xfrm>
          <a:prstGeom prst="rect">
            <a:avLst/>
          </a:prstGeom>
        </p:spPr>
        <p:txBody>
          <a:bodyPr lIns="45716" tIns="45716" rIns="45716" bIns="45716" anchor="b">
            <a:noAutofit/>
          </a:bodyPr>
          <a:lstStyle>
            <a:lvl1pPr marL="97964" indent="-97964" algn="l" defTabSz="97964">
              <a:spcBef>
                <a:spcPts val="0"/>
              </a:spcBef>
              <a:buFont typeface="+mj-lt"/>
              <a:buAutoNum type="arabicParenR"/>
              <a:defRPr sz="536" baseline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sz="643">
                <a:solidFill>
                  <a:schemeClr val="tx1"/>
                </a:solidFill>
              </a:defRPr>
            </a:lvl2pPr>
            <a:lvl3pPr>
              <a:buNone/>
              <a:defRPr sz="643">
                <a:solidFill>
                  <a:schemeClr val="tx1"/>
                </a:solidFill>
              </a:defRPr>
            </a:lvl3pPr>
            <a:lvl4pPr>
              <a:buNone/>
              <a:defRPr sz="643">
                <a:solidFill>
                  <a:schemeClr val="tx1"/>
                </a:solidFill>
              </a:defRPr>
            </a:lvl4pPr>
            <a:lvl5pPr>
              <a:buNone/>
              <a:defRPr sz="64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footnote. Numbers appear automatically (no additional space or tab needed). Use a period at the end of each footnote. Stretch the box to the right as needed.</a:t>
            </a:r>
          </a:p>
        </p:txBody>
      </p:sp>
    </p:spTree>
    <p:extLst>
      <p:ext uri="{BB962C8B-B14F-4D97-AF65-F5344CB8AC3E}">
        <p14:creationId xmlns:p14="http://schemas.microsoft.com/office/powerpoint/2010/main" val="171057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9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title"/>
          </p:nvPr>
        </p:nvSpPr>
        <p:spPr>
          <a:xfrm>
            <a:off x="492919" y="499533"/>
            <a:ext cx="8079600" cy="1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507206" y="1993393"/>
            <a:ext cx="8065200" cy="37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42900" algn="l" rtl="0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Arial"/>
              <a:buChar char=" "/>
              <a:defRPr sz="1500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Char char=" "/>
              <a:defRPr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Shape 249"/>
          <p:cNvSpPr txBox="1">
            <a:spLocks noGrp="1"/>
          </p:cNvSpPr>
          <p:nvPr>
            <p:ph type="dt" idx="10"/>
          </p:nvPr>
        </p:nvSpPr>
        <p:spPr>
          <a:xfrm>
            <a:off x="514350" y="6412447"/>
            <a:ext cx="30861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Shape 250"/>
          <p:cNvSpPr txBox="1">
            <a:spLocks noGrp="1"/>
          </p:cNvSpPr>
          <p:nvPr>
            <p:ph type="ftr" idx="11"/>
          </p:nvPr>
        </p:nvSpPr>
        <p:spPr>
          <a:xfrm>
            <a:off x="514350" y="6554697"/>
            <a:ext cx="37719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6541193" y="5829748"/>
            <a:ext cx="2194500" cy="1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2" name="Shape 252" descr="C:\Users\KKeough\AppData\Local\Microsoft\Windows\Temporary Internet Files\Content.Outlook\HYWXX9DR\CHA PPT Masthead 4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6858000" cy="56266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>
              <a:buClrTx/>
            </a:pPr>
            <a:fld id="{B75F3B62-7A04-7F48-AAA9-82A35A933B1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5/8/2018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>
              <a:buClrTx/>
            </a:pPr>
            <a:fld id="{0A4DF2F1-1883-084D-9D85-B86BDF1FD8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34290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pic>
        <p:nvPicPr>
          <p:cNvPr id="7" name="Picture 6" descr="CHA PPT Masthead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6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0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Shape 3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1200"/>
            <a:ext cx="9144000" cy="6836800"/>
          </a:xfrm>
          <a:prstGeom prst="rect">
            <a:avLst/>
          </a:prstGeom>
          <a:noFill/>
          <a:ln>
            <a:noFill/>
          </a:ln>
          <a:effectLst>
            <a:outerShdw blurRad="1257300" dist="50800" dir="5400000" algn="ctr" rotWithShape="0">
              <a:srgbClr val="000000">
                <a:alpha val="21960"/>
              </a:srgbClr>
            </a:outerShdw>
          </a:effectLst>
        </p:spPr>
      </p:pic>
      <p:sp>
        <p:nvSpPr>
          <p:cNvPr id="331" name="Shape 331"/>
          <p:cNvSpPr txBox="1">
            <a:spLocks noGrp="1"/>
          </p:cNvSpPr>
          <p:nvPr>
            <p:ph type="ctrTitle"/>
          </p:nvPr>
        </p:nvSpPr>
        <p:spPr>
          <a:xfrm>
            <a:off x="116580" y="-382397"/>
            <a:ext cx="85038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lvl="0"/>
            <a:r>
              <a:rPr lang="en-US" sz="2800" dirty="0" smtClean="0">
                <a:solidFill>
                  <a:schemeClr val="dk1"/>
                </a:solidFill>
              </a:rPr>
              <a:t>Diffusion </a:t>
            </a:r>
            <a:r>
              <a:rPr lang="en-US" sz="2800" dirty="0">
                <a:solidFill>
                  <a:schemeClr val="dk1"/>
                </a:solidFill>
              </a:rPr>
              <a:t>of Patient Safety and Performance Improvement across Cambridge Health Alliance: Starting the Journey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332" name="Shape 332"/>
          <p:cNvSpPr txBox="1">
            <a:spLocks noGrp="1"/>
          </p:cNvSpPr>
          <p:nvPr>
            <p:ph type="subTitle" idx="1"/>
          </p:nvPr>
        </p:nvSpPr>
        <p:spPr>
          <a:xfrm>
            <a:off x="-962949" y="2157695"/>
            <a:ext cx="57594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Gouri Gupte PhD, MHA</a:t>
            </a:r>
            <a:endParaRPr b="1" dirty="0"/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Director of Performance </a:t>
            </a:r>
            <a:r>
              <a:rPr lang="en" sz="18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Improvement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u="sng" dirty="0" smtClean="0">
                <a:solidFill>
                  <a:schemeClr val="dk1"/>
                </a:solidFill>
                <a:latin typeface="Calibri" panose="020F0502020204030204" pitchFamily="34" charset="0"/>
              </a:rPr>
              <a:t>ggupte@challiance.org</a:t>
            </a:r>
            <a:endParaRPr u="sng" dirty="0">
              <a:latin typeface="Calibri" panose="020F0502020204030204" pitchFamily="34" charset="0"/>
            </a:endParaRPr>
          </a:p>
        </p:txBody>
      </p:sp>
      <p:sp>
        <p:nvSpPr>
          <p:cNvPr id="333" name="Shape 333"/>
          <p:cNvSpPr txBox="1">
            <a:spLocks noGrp="1"/>
          </p:cNvSpPr>
          <p:nvPr>
            <p:ph type="subTitle" idx="1"/>
          </p:nvPr>
        </p:nvSpPr>
        <p:spPr>
          <a:xfrm>
            <a:off x="-169770" y="3738135"/>
            <a:ext cx="4920018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Karen Schoonmaker, MSN, RN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Director of Risk Management and Patient Safety</a:t>
            </a:r>
          </a:p>
          <a:p>
            <a:pPr lvl="0" algn="ctr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</a:pPr>
            <a:r>
              <a:rPr lang="en-US" sz="1800" b="1" u="sng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kaschoonmaker@challiance.org</a:t>
            </a:r>
            <a:endParaRPr lang="en" sz="1800" b="1" u="sng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Shape 333"/>
          <p:cNvSpPr txBox="1">
            <a:spLocks/>
          </p:cNvSpPr>
          <p:nvPr/>
        </p:nvSpPr>
        <p:spPr>
          <a:xfrm>
            <a:off x="5419859" y="2275668"/>
            <a:ext cx="4920018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Bef>
                <a:spcPts val="0"/>
              </a:spcBef>
            </a:pPr>
            <a:r>
              <a:rPr lang="en-US" b="1" dirty="0" smtClean="0"/>
              <a:t>Paul Allen,</a:t>
            </a:r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 smtClean="0"/>
              <a:t>Chief Quality Officer</a:t>
            </a:r>
          </a:p>
          <a:p>
            <a:pPr>
              <a:spcBef>
                <a:spcPts val="0"/>
              </a:spcBef>
            </a:pPr>
            <a:r>
              <a:rPr lang="en-US" u="sng" dirty="0"/>
              <a:t>pdallen@challiance.org</a:t>
            </a:r>
          </a:p>
        </p:txBody>
      </p:sp>
    </p:spTree>
    <p:extLst>
      <p:ext uri="{BB962C8B-B14F-4D97-AF65-F5344CB8AC3E}">
        <p14:creationId xmlns:p14="http://schemas.microsoft.com/office/powerpoint/2010/main" val="2467430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 idx="4294967295"/>
          </p:nvPr>
        </p:nvSpPr>
        <p:spPr>
          <a:xfrm>
            <a:off x="5844375" y="3015800"/>
            <a:ext cx="3204000" cy="33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</a:rPr>
              <a:t>AGENDA</a:t>
            </a:r>
            <a:endParaRPr sz="3600">
              <a:solidFill>
                <a:schemeClr val="accent1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Char char="●"/>
            </a:pPr>
            <a:r>
              <a:rPr lang="en" sz="3600">
                <a:solidFill>
                  <a:schemeClr val="accent1"/>
                </a:solidFill>
              </a:rPr>
              <a:t>PI at CHA</a:t>
            </a:r>
            <a:endParaRPr sz="3600">
              <a:solidFill>
                <a:schemeClr val="accent1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Char char="●"/>
            </a:pPr>
            <a:r>
              <a:rPr lang="en" sz="3600">
                <a:solidFill>
                  <a:schemeClr val="accent1"/>
                </a:solidFill>
              </a:rPr>
              <a:t>Our successes</a:t>
            </a:r>
            <a:endParaRPr sz="3600">
              <a:solidFill>
                <a:schemeClr val="accent1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Char char="●"/>
            </a:pPr>
            <a:r>
              <a:rPr lang="en" sz="3600">
                <a:solidFill>
                  <a:schemeClr val="accent1"/>
                </a:solidFill>
              </a:rPr>
              <a:t>Lessons learned</a:t>
            </a:r>
            <a:endParaRPr sz="3600">
              <a:solidFill>
                <a:schemeClr val="accent1"/>
              </a:solidFill>
            </a:endParaRP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Char char="●"/>
            </a:pPr>
            <a:r>
              <a:rPr lang="en" sz="3600">
                <a:solidFill>
                  <a:schemeClr val="accent1"/>
                </a:solidFill>
              </a:rPr>
              <a:t>Next steps</a:t>
            </a:r>
            <a:endParaRPr sz="3600">
              <a:solidFill>
                <a:schemeClr val="accent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accent1"/>
              </a:solidFill>
            </a:endParaRPr>
          </a:p>
        </p:txBody>
      </p:sp>
      <p:pic>
        <p:nvPicPr>
          <p:cNvPr id="339" name="Shape 339" descr="Free vector graphic: Agenda, Gantt, Gantt Chart, Project - Free ..."/>
          <p:cNvPicPr preferRelativeResize="0"/>
          <p:nvPr/>
        </p:nvPicPr>
        <p:blipFill rotWithShape="1">
          <a:blip r:embed="rId3">
            <a:alphaModFix/>
          </a:blip>
          <a:srcRect l="37915" r="37913"/>
          <a:stretch/>
        </p:blipFill>
        <p:spPr>
          <a:xfrm>
            <a:off x="76205" y="94206"/>
            <a:ext cx="1952625" cy="666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Shape 340" descr="File:PDCA Process.png - Wikimedia Commons"/>
          <p:cNvPicPr preferRelativeResize="0"/>
          <p:nvPr/>
        </p:nvPicPr>
        <p:blipFill rotWithShape="1">
          <a:blip r:embed="rId4">
            <a:alphaModFix/>
          </a:blip>
          <a:srcRect l="39220" r="39222"/>
          <a:stretch/>
        </p:blipFill>
        <p:spPr>
          <a:xfrm>
            <a:off x="1939427" y="94203"/>
            <a:ext cx="1975348" cy="6669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Shape 341" descr="Stickies | User stories in order, non color specific | Katie Lips ..."/>
          <p:cNvPicPr preferRelativeResize="0"/>
          <p:nvPr/>
        </p:nvPicPr>
        <p:blipFill rotWithShape="1">
          <a:blip r:embed="rId5">
            <a:alphaModFix/>
          </a:blip>
          <a:srcRect l="36339" r="36339"/>
          <a:stretch/>
        </p:blipFill>
        <p:spPr>
          <a:xfrm>
            <a:off x="3802650" y="94200"/>
            <a:ext cx="2007600" cy="666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Shape 346"/>
          <p:cNvPicPr preferRelativeResize="0"/>
          <p:nvPr/>
        </p:nvPicPr>
        <p:blipFill rotWithShape="1">
          <a:blip r:embed="rId3">
            <a:alphaModFix/>
          </a:blip>
          <a:srcRect t="7812" b="7820"/>
          <a:stretch/>
        </p:blipFill>
        <p:spPr>
          <a:xfrm>
            <a:off x="2647950" y="0"/>
            <a:ext cx="649604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Shape 347"/>
          <p:cNvSpPr txBox="1">
            <a:spLocks noGrp="1"/>
          </p:cNvSpPr>
          <p:nvPr>
            <p:ph type="title"/>
          </p:nvPr>
        </p:nvSpPr>
        <p:spPr>
          <a:xfrm>
            <a:off x="185350" y="469333"/>
            <a:ext cx="2683200" cy="54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Difficult things can be accomplished given enough enthusiasm, joy and purpose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BE5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Shape 3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100" y="1027909"/>
            <a:ext cx="8359500" cy="3867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Shape 431" descr="Image result for valu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0" y="716448"/>
            <a:ext cx="2514600" cy="11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Shape 432" descr="Image result for waterfall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00" y="1790701"/>
            <a:ext cx="6858000" cy="49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Shape 437" descr="Image result for waterfall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752601"/>
            <a:ext cx="6858000" cy="489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Shape 438" descr="Image result for valu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7551" y="533400"/>
            <a:ext cx="26298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887351" y="619780"/>
            <a:ext cx="29232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ACCESS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/>
          <p:nvPr/>
        </p:nvSpPr>
        <p:spPr>
          <a:xfrm>
            <a:off x="1064400" y="917033"/>
            <a:ext cx="6906600" cy="2763600"/>
          </a:xfrm>
          <a:prstGeom prst="frame">
            <a:avLst>
              <a:gd name="adj1" fmla="val 12500"/>
            </a:avLst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12" scaled="0"/>
          </a:gradFill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Shape 444"/>
          <p:cNvSpPr txBox="1">
            <a:spLocks noGrp="1"/>
          </p:cNvSpPr>
          <p:nvPr>
            <p:ph type="title"/>
          </p:nvPr>
        </p:nvSpPr>
        <p:spPr>
          <a:xfrm>
            <a:off x="1282326" y="1"/>
            <a:ext cx="6114900" cy="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1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</a:t>
            </a:r>
            <a:r>
              <a:rPr lang="en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our Performance Improvement Value Stream</a:t>
            </a:r>
            <a:endParaRPr/>
          </a:p>
        </p:txBody>
      </p:sp>
      <p:sp>
        <p:nvSpPr>
          <p:cNvPr id="445" name="Shape 445"/>
          <p:cNvSpPr txBox="1">
            <a:spLocks noGrp="1"/>
          </p:cNvSpPr>
          <p:nvPr>
            <p:ph type="body" idx="4294967295"/>
          </p:nvPr>
        </p:nvSpPr>
        <p:spPr>
          <a:xfrm>
            <a:off x="1204950" y="1270252"/>
            <a:ext cx="6625500" cy="5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"The ease with which CHA patients and communities are able to use appropriate services to meet their health needs and exceed their expectations for quality and service."</a:t>
            </a:r>
            <a:endParaRPr sz="20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" sz="17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" sz="1700" dirty="0"/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7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</a:t>
            </a:r>
            <a:r>
              <a:rPr lang="en" sz="1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accomplish these goals the </a:t>
            </a:r>
            <a:r>
              <a:rPr lang="en" sz="17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" sz="1700" b="1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True North Metrics"</a:t>
            </a:r>
            <a:r>
              <a:rPr lang="en" sz="17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" sz="1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been identified as: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Font typeface="Arial"/>
              <a:buNone/>
            </a:pPr>
            <a:r>
              <a:rPr lang="en" sz="18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Develop efficient systems that enable the patients to easily:</a:t>
            </a:r>
            <a:endParaRPr sz="1800" b="0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96900" marR="0" lvl="2" indent="-12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❖"/>
            </a:pPr>
            <a:r>
              <a:rPr lang="en" sz="18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18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Get to </a:t>
            </a:r>
            <a:r>
              <a:rPr lang="en" sz="1800" b="1" i="0" u="none" strike="noStrike" cap="none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us</a:t>
            </a:r>
            <a:endParaRPr lang="en" sz="1800" dirty="0">
              <a:solidFill>
                <a:schemeClr val="accent2"/>
              </a:solidFill>
            </a:endParaRPr>
          </a:p>
          <a:p>
            <a:pPr marL="596900" marR="0" lvl="2" indent="-12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❖"/>
            </a:pPr>
            <a:r>
              <a:rPr lang="en" sz="1800" b="1" i="0" u="none" strike="noStrike" cap="none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Communicate </a:t>
            </a:r>
            <a:r>
              <a:rPr lang="en" sz="18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with </a:t>
            </a:r>
            <a:r>
              <a:rPr lang="en" sz="1800" b="1" i="0" u="none" strike="noStrike" cap="none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us</a:t>
            </a:r>
            <a:endParaRPr lang="en" sz="1800" dirty="0">
              <a:solidFill>
                <a:schemeClr val="accent2"/>
              </a:solidFill>
            </a:endParaRPr>
          </a:p>
          <a:p>
            <a:pPr marL="596900" marR="0" lvl="2" indent="-12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❖"/>
            </a:pPr>
            <a:r>
              <a:rPr lang="en" sz="1800" b="1" i="0" u="none" strike="noStrike" cap="none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Get </a:t>
            </a:r>
            <a:r>
              <a:rPr lang="en" sz="18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 to see us </a:t>
            </a:r>
            <a:endParaRPr sz="1800" b="0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381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/>
          <p:nvPr/>
        </p:nvSpPr>
        <p:spPr>
          <a:xfrm>
            <a:off x="109911" y="0"/>
            <a:ext cx="8789100" cy="7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cap="none" dirty="0" smtClean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Diffusion of PI across CHA</a:t>
            </a:r>
            <a:endParaRPr sz="1100" dirty="0"/>
          </a:p>
        </p:txBody>
      </p:sp>
      <p:grpSp>
        <p:nvGrpSpPr>
          <p:cNvPr id="358" name="Shape 358"/>
          <p:cNvGrpSpPr/>
          <p:nvPr/>
        </p:nvGrpSpPr>
        <p:grpSpPr>
          <a:xfrm>
            <a:off x="109911" y="769600"/>
            <a:ext cx="4883834" cy="5714400"/>
            <a:chOff x="738" y="612"/>
            <a:chExt cx="6431272" cy="5714400"/>
          </a:xfrm>
        </p:grpSpPr>
        <p:sp>
          <p:nvSpPr>
            <p:cNvPr id="359" name="Shape 359"/>
            <p:cNvSpPr/>
            <p:nvPr/>
          </p:nvSpPr>
          <p:spPr>
            <a:xfrm>
              <a:off x="738" y="612"/>
              <a:ext cx="6431100" cy="18279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60" name="Shape 360"/>
            <p:cNvSpPr txBox="1"/>
            <p:nvPr/>
          </p:nvSpPr>
          <p:spPr>
            <a:xfrm>
              <a:off x="54279" y="54153"/>
              <a:ext cx="6324000" cy="17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450" tIns="131450" rIns="131450" bIns="131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Leadership Commitment and Engagement</a:t>
              </a: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361" name="Shape 361"/>
            <p:cNvSpPr/>
            <p:nvPr/>
          </p:nvSpPr>
          <p:spPr>
            <a:xfrm>
              <a:off x="738" y="1943862"/>
              <a:ext cx="4201200" cy="1827900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62" name="Shape 362"/>
            <p:cNvSpPr txBox="1"/>
            <p:nvPr/>
          </p:nvSpPr>
          <p:spPr>
            <a:xfrm>
              <a:off x="54279" y="1997403"/>
              <a:ext cx="4094100" cy="17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300" tIns="74300" rIns="74300" bIns="74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CHA vision and goal for performance improvement</a:t>
              </a: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363" name="Shape 363"/>
            <p:cNvSpPr/>
            <p:nvPr/>
          </p:nvSpPr>
          <p:spPr>
            <a:xfrm>
              <a:off x="738" y="3887112"/>
              <a:ext cx="2057400" cy="182790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64" name="Shape 364"/>
            <p:cNvSpPr txBox="1"/>
            <p:nvPr/>
          </p:nvSpPr>
          <p:spPr>
            <a:xfrm>
              <a:off x="54279" y="3940653"/>
              <a:ext cx="1950300" cy="17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Lean training</a:t>
              </a:r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65" name="Shape 365"/>
            <p:cNvSpPr/>
            <p:nvPr/>
          </p:nvSpPr>
          <p:spPr>
            <a:xfrm>
              <a:off x="2144470" y="3887112"/>
              <a:ext cx="2057400" cy="182790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66" name="Shape 366"/>
            <p:cNvSpPr txBox="1"/>
            <p:nvPr/>
          </p:nvSpPr>
          <p:spPr>
            <a:xfrm>
              <a:off x="2198011" y="3940653"/>
              <a:ext cx="1950300" cy="17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Data analytics	</a:t>
              </a:r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67" name="Shape 367"/>
            <p:cNvSpPr/>
            <p:nvPr/>
          </p:nvSpPr>
          <p:spPr>
            <a:xfrm>
              <a:off x="4374610" y="1943862"/>
              <a:ext cx="2057400" cy="1827900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68" name="Shape 368"/>
            <p:cNvSpPr txBox="1"/>
            <p:nvPr/>
          </p:nvSpPr>
          <p:spPr>
            <a:xfrm>
              <a:off x="4428151" y="1997403"/>
              <a:ext cx="1950300" cy="17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300" tIns="74300" rIns="74300" bIns="74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Staff and patient engagement</a:t>
              </a:r>
              <a:endParaRPr sz="1100" dirty="0">
                <a:solidFill>
                  <a:schemeClr val="tx1"/>
                </a:solidFill>
              </a:endParaRPr>
            </a:p>
          </p:txBody>
        </p:sp>
        <p:sp>
          <p:nvSpPr>
            <p:cNvPr id="369" name="Shape 369"/>
            <p:cNvSpPr/>
            <p:nvPr/>
          </p:nvSpPr>
          <p:spPr>
            <a:xfrm>
              <a:off x="4374610" y="3887112"/>
              <a:ext cx="2057400" cy="182790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70" name="Shape 370"/>
            <p:cNvSpPr txBox="1"/>
            <p:nvPr/>
          </p:nvSpPr>
          <p:spPr>
            <a:xfrm>
              <a:off x="4428151" y="3940653"/>
              <a:ext cx="1950300" cy="17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Calibri"/>
                <a:buNone/>
              </a:pPr>
              <a:r>
                <a:rPr lang="en" sz="160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Lean Infrastructure</a:t>
              </a:r>
              <a:endParaRPr sz="1050">
                <a:solidFill>
                  <a:schemeClr val="tx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Calibri"/>
                <a:buNone/>
              </a:pPr>
              <a:endParaRPr sz="16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1" name="Shape 371"/>
          <p:cNvSpPr/>
          <p:nvPr/>
        </p:nvSpPr>
        <p:spPr>
          <a:xfrm>
            <a:off x="0" y="6485205"/>
            <a:ext cx="9144000" cy="372800"/>
          </a:xfrm>
          <a:prstGeom prst="rect">
            <a:avLst/>
          </a:prstGeom>
          <a:solidFill>
            <a:srgbClr val="2E75B5"/>
          </a:solidFill>
          <a:ln w="12700" cap="flat" cmpd="sng">
            <a:solidFill>
              <a:srgbClr val="42719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2" name="Shape 372"/>
          <p:cNvGrpSpPr/>
          <p:nvPr/>
        </p:nvGrpSpPr>
        <p:grpSpPr>
          <a:xfrm>
            <a:off x="4819656" y="990256"/>
            <a:ext cx="4344753" cy="5274053"/>
            <a:chOff x="1225722" y="220814"/>
            <a:chExt cx="5676677" cy="5274053"/>
          </a:xfrm>
        </p:grpSpPr>
        <p:sp>
          <p:nvSpPr>
            <p:cNvPr id="373" name="Shape 373"/>
            <p:cNvSpPr/>
            <p:nvPr/>
          </p:nvSpPr>
          <p:spPr>
            <a:xfrm>
              <a:off x="2823540" y="4629705"/>
              <a:ext cx="87300" cy="873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74" name="Shape 374"/>
            <p:cNvSpPr/>
            <p:nvPr/>
          </p:nvSpPr>
          <p:spPr>
            <a:xfrm>
              <a:off x="2630143" y="4708304"/>
              <a:ext cx="87300" cy="873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75" name="Shape 375"/>
            <p:cNvSpPr/>
            <p:nvPr/>
          </p:nvSpPr>
          <p:spPr>
            <a:xfrm>
              <a:off x="2432474" y="4773280"/>
              <a:ext cx="87300" cy="8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76" name="Shape 376"/>
            <p:cNvSpPr/>
            <p:nvPr/>
          </p:nvSpPr>
          <p:spPr>
            <a:xfrm>
              <a:off x="2231756" y="4823583"/>
              <a:ext cx="87300" cy="87300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77" name="Shape 377"/>
            <p:cNvSpPr/>
            <p:nvPr/>
          </p:nvSpPr>
          <p:spPr>
            <a:xfrm>
              <a:off x="3878991" y="3868865"/>
              <a:ext cx="87300" cy="87300"/>
            </a:xfrm>
            <a:prstGeom prst="ellipse">
              <a:avLst/>
            </a:prstGeom>
            <a:solidFill>
              <a:schemeClr val="accent6"/>
            </a:solidFill>
            <a:ln w="12700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78" name="Shape 378"/>
            <p:cNvSpPr/>
            <p:nvPr/>
          </p:nvSpPr>
          <p:spPr>
            <a:xfrm>
              <a:off x="3725859" y="4023967"/>
              <a:ext cx="87300" cy="873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79" name="Shape 379"/>
            <p:cNvSpPr/>
            <p:nvPr/>
          </p:nvSpPr>
          <p:spPr>
            <a:xfrm>
              <a:off x="4512871" y="2925674"/>
              <a:ext cx="87300" cy="873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0" name="Shape 380"/>
            <p:cNvSpPr/>
            <p:nvPr/>
          </p:nvSpPr>
          <p:spPr>
            <a:xfrm>
              <a:off x="4853300" y="1776554"/>
              <a:ext cx="87300" cy="8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1" name="Shape 381"/>
            <p:cNvSpPr/>
            <p:nvPr/>
          </p:nvSpPr>
          <p:spPr>
            <a:xfrm>
              <a:off x="4683085" y="417312"/>
              <a:ext cx="87300" cy="87300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2" name="Shape 382"/>
            <p:cNvSpPr/>
            <p:nvPr/>
          </p:nvSpPr>
          <p:spPr>
            <a:xfrm>
              <a:off x="4809983" y="319325"/>
              <a:ext cx="87300" cy="87300"/>
            </a:xfrm>
            <a:prstGeom prst="ellipse">
              <a:avLst/>
            </a:prstGeom>
            <a:solidFill>
              <a:schemeClr val="accent6"/>
            </a:solidFill>
            <a:ln w="12700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3" name="Shape 383"/>
            <p:cNvSpPr/>
            <p:nvPr/>
          </p:nvSpPr>
          <p:spPr>
            <a:xfrm>
              <a:off x="4936881" y="220814"/>
              <a:ext cx="87300" cy="873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4" name="Shape 384"/>
            <p:cNvSpPr/>
            <p:nvPr/>
          </p:nvSpPr>
          <p:spPr>
            <a:xfrm>
              <a:off x="5064390" y="319325"/>
              <a:ext cx="87300" cy="873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5" name="Shape 385"/>
            <p:cNvSpPr/>
            <p:nvPr/>
          </p:nvSpPr>
          <p:spPr>
            <a:xfrm>
              <a:off x="5191288" y="417312"/>
              <a:ext cx="87300" cy="8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6" name="Shape 386"/>
            <p:cNvSpPr/>
            <p:nvPr/>
          </p:nvSpPr>
          <p:spPr>
            <a:xfrm>
              <a:off x="4936881" y="428316"/>
              <a:ext cx="87300" cy="87300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7" name="Shape 387"/>
            <p:cNvSpPr/>
            <p:nvPr/>
          </p:nvSpPr>
          <p:spPr>
            <a:xfrm>
              <a:off x="4936881" y="635818"/>
              <a:ext cx="87300" cy="87300"/>
            </a:xfrm>
            <a:prstGeom prst="ellipse">
              <a:avLst/>
            </a:prstGeom>
            <a:solidFill>
              <a:schemeClr val="accent6"/>
            </a:solidFill>
            <a:ln w="12700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8" name="Shape 388"/>
            <p:cNvSpPr/>
            <p:nvPr/>
          </p:nvSpPr>
          <p:spPr>
            <a:xfrm>
              <a:off x="1747042" y="4990867"/>
              <a:ext cx="1879800" cy="5040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89" name="Shape 389"/>
            <p:cNvSpPr txBox="1"/>
            <p:nvPr/>
          </p:nvSpPr>
          <p:spPr>
            <a:xfrm>
              <a:off x="1771649" y="5015474"/>
              <a:ext cx="1830600" cy="4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98400" tIns="45725" rIns="45725" bIns="4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tx1"/>
                  </a:solidFill>
                  <a:sym typeface="Arial"/>
                </a:rPr>
                <a:t>Learning about CHA</a:t>
              </a: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390" name="Shape 390"/>
            <p:cNvSpPr/>
            <p:nvPr/>
          </p:nvSpPr>
          <p:spPr>
            <a:xfrm>
              <a:off x="1225722" y="4497002"/>
              <a:ext cx="871800" cy="871500"/>
            </a:xfrm>
            <a:prstGeom prst="ellipse">
              <a:avLst/>
            </a:prstGeom>
            <a:solidFill>
              <a:srgbClr val="F5CBBC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91" name="Shape 391"/>
            <p:cNvSpPr/>
            <p:nvPr/>
          </p:nvSpPr>
          <p:spPr>
            <a:xfrm>
              <a:off x="3398547" y="4395085"/>
              <a:ext cx="1879800" cy="5040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92" name="Shape 392"/>
            <p:cNvSpPr txBox="1"/>
            <p:nvPr/>
          </p:nvSpPr>
          <p:spPr>
            <a:xfrm>
              <a:off x="3423154" y="4419692"/>
              <a:ext cx="1830600" cy="4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98400" tIns="45725" rIns="45725" bIns="4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tx1"/>
                  </a:solidFill>
                  <a:sym typeface="Arial"/>
                </a:rPr>
                <a:t>Identifying existing work</a:t>
              </a: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393" name="Shape 393"/>
            <p:cNvSpPr/>
            <p:nvPr/>
          </p:nvSpPr>
          <p:spPr>
            <a:xfrm>
              <a:off x="2877228" y="3901220"/>
              <a:ext cx="871800" cy="871500"/>
            </a:xfrm>
            <a:prstGeom prst="ellipse">
              <a:avLst/>
            </a:prstGeom>
            <a:solidFill>
              <a:srgbClr val="D8D8D8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94" name="Shape 394"/>
            <p:cNvSpPr/>
            <p:nvPr/>
          </p:nvSpPr>
          <p:spPr>
            <a:xfrm>
              <a:off x="4294155" y="3534162"/>
              <a:ext cx="1879800" cy="5040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95" name="Shape 395"/>
            <p:cNvSpPr txBox="1"/>
            <p:nvPr/>
          </p:nvSpPr>
          <p:spPr>
            <a:xfrm>
              <a:off x="4318762" y="3558769"/>
              <a:ext cx="1830600" cy="4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98400" tIns="45725" rIns="45725" bIns="4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tx1"/>
                  </a:solidFill>
                  <a:sym typeface="Arial"/>
                </a:rPr>
                <a:t>Working with leadership</a:t>
              </a: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396" name="Shape 396"/>
            <p:cNvSpPr/>
            <p:nvPr/>
          </p:nvSpPr>
          <p:spPr>
            <a:xfrm>
              <a:off x="3772835" y="3040297"/>
              <a:ext cx="871800" cy="871500"/>
            </a:xfrm>
            <a:prstGeom prst="ellipse">
              <a:avLst/>
            </a:prstGeom>
            <a:solidFill>
              <a:srgbClr val="FFE2BA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97" name="Shape 397"/>
            <p:cNvSpPr/>
            <p:nvPr/>
          </p:nvSpPr>
          <p:spPr>
            <a:xfrm>
              <a:off x="4762092" y="2427485"/>
              <a:ext cx="1879800" cy="504000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98" name="Shape 398"/>
            <p:cNvSpPr txBox="1"/>
            <p:nvPr/>
          </p:nvSpPr>
          <p:spPr>
            <a:xfrm>
              <a:off x="4786699" y="2452092"/>
              <a:ext cx="1830600" cy="4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98400" tIns="45725" rIns="45725" bIns="4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tx1"/>
                  </a:solidFill>
                  <a:sym typeface="Arial"/>
                </a:rPr>
                <a:t>Developing training</a:t>
              </a: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399" name="Shape 399"/>
            <p:cNvSpPr/>
            <p:nvPr/>
          </p:nvSpPr>
          <p:spPr>
            <a:xfrm>
              <a:off x="4240772" y="1933620"/>
              <a:ext cx="871800" cy="871500"/>
            </a:xfrm>
            <a:prstGeom prst="ellipse">
              <a:avLst/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400" name="Shape 400"/>
            <p:cNvSpPr/>
            <p:nvPr/>
          </p:nvSpPr>
          <p:spPr>
            <a:xfrm>
              <a:off x="5022599" y="1300897"/>
              <a:ext cx="1879800" cy="5040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401" name="Shape 401"/>
            <p:cNvSpPr txBox="1"/>
            <p:nvPr/>
          </p:nvSpPr>
          <p:spPr>
            <a:xfrm>
              <a:off x="5047206" y="1325504"/>
              <a:ext cx="1830600" cy="4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98400" tIns="45725" rIns="45725" bIns="4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tx1"/>
                  </a:solidFill>
                  <a:sym typeface="Arial"/>
                </a:rPr>
                <a:t>Pilot testing- training</a:t>
              </a: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402" name="Shape 402"/>
            <p:cNvSpPr/>
            <p:nvPr/>
          </p:nvSpPr>
          <p:spPr>
            <a:xfrm>
              <a:off x="4501279" y="807032"/>
              <a:ext cx="871800" cy="871500"/>
            </a:xfrm>
            <a:prstGeom prst="ellipse">
              <a:avLst/>
            </a:prstGeom>
            <a:solidFill>
              <a:srgbClr val="C7DBBF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title" idx="4294967295"/>
          </p:nvPr>
        </p:nvSpPr>
        <p:spPr>
          <a:xfrm>
            <a:off x="1314450" y="228600"/>
            <a:ext cx="6286500" cy="6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None/>
            </a:pPr>
            <a:r>
              <a:rPr lang="en" sz="210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Our </a:t>
            </a:r>
            <a:r>
              <a:rPr lang="en" sz="21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early</a:t>
            </a:r>
            <a:r>
              <a:rPr lang="en" sz="210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steps……Projects-Training-Pilot</a:t>
            </a:r>
            <a:endParaRPr sz="2100" b="1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Shape 451"/>
          <p:cNvSpPr txBox="1">
            <a:spLocks noGrp="1"/>
          </p:cNvSpPr>
          <p:nvPr>
            <p:ph type="body" idx="4294967295"/>
          </p:nvPr>
        </p:nvSpPr>
        <p:spPr>
          <a:xfrm>
            <a:off x="1143000" y="1524000"/>
            <a:ext cx="5486400" cy="6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marR="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Focused</a:t>
            </a:r>
            <a:endParaRPr dirty="0"/>
          </a:p>
          <a:p>
            <a:pPr marL="520700" marR="0" lvl="1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management </a:t>
            </a:r>
            <a:r>
              <a:rPr lang="en" sz="1800" b="0" i="1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 improvement tools</a:t>
            </a:r>
            <a:endParaRPr dirty="0"/>
          </a:p>
          <a:p>
            <a:pPr marL="177800" marR="0" lvl="0" indent="-177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Appropriate buy-in</a:t>
            </a:r>
            <a:endParaRPr dirty="0"/>
          </a:p>
          <a:p>
            <a:pPr marL="520700" marR="0" lvl="1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Invested and engaged</a:t>
            </a:r>
            <a:endParaRPr dirty="0"/>
          </a:p>
          <a:p>
            <a:pPr marL="520700" marR="0" lvl="1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 people</a:t>
            </a:r>
            <a:endParaRPr dirty="0"/>
          </a:p>
          <a:p>
            <a:pPr marL="177800" marR="0" lvl="0" indent="-177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driven</a:t>
            </a:r>
            <a:endParaRPr dirty="0"/>
          </a:p>
          <a:p>
            <a:pPr marL="520700" marR="0" lvl="1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Pain points</a:t>
            </a:r>
            <a:endParaRPr dirty="0"/>
          </a:p>
          <a:p>
            <a:pPr marL="520700" marR="0" lvl="1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Aligned with growth metrics</a:t>
            </a:r>
            <a:endParaRPr dirty="0"/>
          </a:p>
          <a:p>
            <a:pPr marL="177800" marR="0" lvl="0" indent="-177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Structured</a:t>
            </a:r>
            <a:endParaRPr dirty="0"/>
          </a:p>
          <a:p>
            <a:pPr marL="520700" marR="0" lvl="1" indent="-63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63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" name="Shape 452" descr="Image result for baby st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0052" y="4915989"/>
            <a:ext cx="18786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Shape 453" descr="Image result for baby st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0751" y="2743200"/>
            <a:ext cx="18786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779" y="105508"/>
            <a:ext cx="6905625" cy="6433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3/30/2017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MCPME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258346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759955"/>
            <a:ext cx="5162550" cy="591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50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Shape 4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Shape 459"/>
          <p:cNvSpPr txBox="1"/>
          <p:nvPr/>
        </p:nvSpPr>
        <p:spPr>
          <a:xfrm>
            <a:off x="0" y="6150100"/>
            <a:ext cx="7899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AND THE JOURNEY STARTED………………….. 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>
            <a:spLocks noGrp="1"/>
          </p:cNvSpPr>
          <p:nvPr>
            <p:ph type="title"/>
          </p:nvPr>
        </p:nvSpPr>
        <p:spPr>
          <a:xfrm>
            <a:off x="0" y="0"/>
            <a:ext cx="88047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EFFORTS: February, 2018 </a:t>
            </a:r>
            <a:endParaRPr/>
          </a:p>
        </p:txBody>
      </p:sp>
      <p:sp>
        <p:nvSpPr>
          <p:cNvPr id="465" name="Shape 465"/>
          <p:cNvSpPr txBox="1"/>
          <p:nvPr/>
        </p:nvSpPr>
        <p:spPr>
          <a:xfrm>
            <a:off x="542500" y="1556567"/>
            <a:ext cx="3955500" cy="6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6" name="Shape 4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150" y="901767"/>
            <a:ext cx="8423700" cy="580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Shape 407"/>
          <p:cNvGrpSpPr/>
          <p:nvPr/>
        </p:nvGrpSpPr>
        <p:grpSpPr>
          <a:xfrm>
            <a:off x="762000" y="457206"/>
            <a:ext cx="6991350" cy="5699167"/>
            <a:chOff x="495695" y="0"/>
            <a:chExt cx="7885485" cy="6156380"/>
          </a:xfrm>
        </p:grpSpPr>
        <p:sp>
          <p:nvSpPr>
            <p:cNvPr id="408" name="Shape 408"/>
            <p:cNvSpPr/>
            <p:nvPr/>
          </p:nvSpPr>
          <p:spPr>
            <a:xfrm>
              <a:off x="495695" y="1539080"/>
              <a:ext cx="4617300" cy="4617300"/>
            </a:xfrm>
            <a:prstGeom prst="ellipse">
              <a:avLst/>
            </a:prstGeom>
            <a:solidFill>
              <a:srgbClr val="D1D978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MACRO</a:t>
              </a: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Shape 409"/>
            <p:cNvSpPr/>
            <p:nvPr/>
          </p:nvSpPr>
          <p:spPr>
            <a:xfrm>
              <a:off x="1419145" y="2462530"/>
              <a:ext cx="2770200" cy="2770200"/>
            </a:xfrm>
            <a:prstGeom prst="ellipse">
              <a:avLst/>
            </a:prstGeom>
            <a:solidFill>
              <a:srgbClr val="8BD29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MESO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Shape 410"/>
            <p:cNvSpPr/>
            <p:nvPr/>
          </p:nvSpPr>
          <p:spPr>
            <a:xfrm>
              <a:off x="2342593" y="3385978"/>
              <a:ext cx="923400" cy="923400"/>
            </a:xfrm>
            <a:prstGeom prst="ellipse">
              <a:avLst/>
            </a:prstGeom>
            <a:solidFill>
              <a:srgbClr val="9DB8CC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MICRO</a:t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Shape 411"/>
            <p:cNvSpPr/>
            <p:nvPr/>
          </p:nvSpPr>
          <p:spPr>
            <a:xfrm>
              <a:off x="5882480" y="0"/>
              <a:ext cx="2308500" cy="13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Shape 412"/>
            <p:cNvSpPr txBox="1"/>
            <p:nvPr/>
          </p:nvSpPr>
          <p:spPr>
            <a:xfrm>
              <a:off x="5882480" y="0"/>
              <a:ext cx="2308500" cy="13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4700" tIns="56200" rIns="56200" bIns="5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Specific projects and measurement</a:t>
              </a:r>
              <a:endParaRPr sz="1100"/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Granular level</a:t>
              </a:r>
              <a:endParaRPr sz="1100"/>
            </a:p>
          </p:txBody>
        </p:sp>
        <p:cxnSp>
          <p:nvCxnSpPr>
            <p:cNvPr id="413" name="Shape 413"/>
            <p:cNvCxnSpPr/>
            <p:nvPr/>
          </p:nvCxnSpPr>
          <p:spPr>
            <a:xfrm>
              <a:off x="5305325" y="673347"/>
              <a:ext cx="577200" cy="0"/>
            </a:xfrm>
            <a:prstGeom prst="straightConnector1">
              <a:avLst/>
            </a:prstGeom>
            <a:solidFill>
              <a:srgbClr val="9DB8CC"/>
            </a:solidFill>
            <a:ln w="19050" cap="flat" cmpd="sng">
              <a:solidFill>
                <a:srgbClr val="D5DF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4" name="Shape 414"/>
            <p:cNvCxnSpPr/>
            <p:nvPr/>
          </p:nvCxnSpPr>
          <p:spPr>
            <a:xfrm rot="5400000">
              <a:off x="2466815" y="1011617"/>
              <a:ext cx="3173700" cy="2498700"/>
            </a:xfrm>
            <a:prstGeom prst="straightConnector1">
              <a:avLst/>
            </a:prstGeom>
            <a:solidFill>
              <a:srgbClr val="9DB8CC"/>
            </a:solidFill>
            <a:ln w="19050" cap="flat" cmpd="sng">
              <a:solidFill>
                <a:srgbClr val="D5DF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15" name="Shape 415"/>
            <p:cNvSpPr/>
            <p:nvPr/>
          </p:nvSpPr>
          <p:spPr>
            <a:xfrm>
              <a:off x="5882480" y="1346695"/>
              <a:ext cx="2308500" cy="13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Shape 416"/>
            <p:cNvSpPr txBox="1"/>
            <p:nvPr/>
          </p:nvSpPr>
          <p:spPr>
            <a:xfrm>
              <a:off x="5882480" y="1346695"/>
              <a:ext cx="2308500" cy="13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4700" tIns="56200" rIns="56200" bIns="5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Metrics and measurement</a:t>
              </a:r>
              <a:endParaRPr sz="1100"/>
            </a:p>
          </p:txBody>
        </p:sp>
        <p:cxnSp>
          <p:nvCxnSpPr>
            <p:cNvPr id="417" name="Shape 417"/>
            <p:cNvCxnSpPr/>
            <p:nvPr/>
          </p:nvCxnSpPr>
          <p:spPr>
            <a:xfrm>
              <a:off x="5305325" y="2020043"/>
              <a:ext cx="577200" cy="0"/>
            </a:xfrm>
            <a:prstGeom prst="straightConnector1">
              <a:avLst/>
            </a:prstGeom>
            <a:solidFill>
              <a:srgbClr val="9DB8CC"/>
            </a:solidFill>
            <a:ln w="19050" cap="flat" cmpd="sng">
              <a:solidFill>
                <a:srgbClr val="D5DF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8" name="Shape 418"/>
            <p:cNvCxnSpPr/>
            <p:nvPr/>
          </p:nvCxnSpPr>
          <p:spPr>
            <a:xfrm rot="5400000">
              <a:off x="3148115" y="2337197"/>
              <a:ext cx="2472900" cy="1836900"/>
            </a:xfrm>
            <a:prstGeom prst="straightConnector1">
              <a:avLst/>
            </a:prstGeom>
            <a:solidFill>
              <a:srgbClr val="9DB8CC"/>
            </a:solidFill>
            <a:ln w="19050" cap="flat" cmpd="sng">
              <a:solidFill>
                <a:srgbClr val="D5DF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19" name="Shape 419"/>
            <p:cNvSpPr/>
            <p:nvPr/>
          </p:nvSpPr>
          <p:spPr>
            <a:xfrm>
              <a:off x="5882480" y="2693391"/>
              <a:ext cx="2308500" cy="13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Shape 420"/>
            <p:cNvSpPr txBox="1"/>
            <p:nvPr/>
          </p:nvSpPr>
          <p:spPr>
            <a:xfrm>
              <a:off x="5882480" y="2798641"/>
              <a:ext cx="2498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4700" tIns="56200" rIns="56200" bIns="5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Value stream and “True North metrics”</a:t>
              </a:r>
              <a:endParaRPr sz="1100"/>
            </a:p>
          </p:txBody>
        </p:sp>
        <p:cxnSp>
          <p:nvCxnSpPr>
            <p:cNvPr id="421" name="Shape 421"/>
            <p:cNvCxnSpPr/>
            <p:nvPr/>
          </p:nvCxnSpPr>
          <p:spPr>
            <a:xfrm>
              <a:off x="5305325" y="3366739"/>
              <a:ext cx="577200" cy="0"/>
            </a:xfrm>
            <a:prstGeom prst="straightConnector1">
              <a:avLst/>
            </a:prstGeom>
            <a:solidFill>
              <a:srgbClr val="9DB8CC"/>
            </a:solidFill>
            <a:ln w="19050" cap="flat" cmpd="sng">
              <a:solidFill>
                <a:srgbClr val="D5DFE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2" name="Shape 422"/>
            <p:cNvCxnSpPr/>
            <p:nvPr/>
          </p:nvCxnSpPr>
          <p:spPr>
            <a:xfrm rot="5400000">
              <a:off x="3830042" y="3661920"/>
              <a:ext cx="1767000" cy="1175100"/>
            </a:xfrm>
            <a:prstGeom prst="straightConnector1">
              <a:avLst/>
            </a:prstGeom>
            <a:solidFill>
              <a:srgbClr val="9DB8CC"/>
            </a:solidFill>
            <a:ln w="19050" cap="flat" cmpd="sng">
              <a:solidFill>
                <a:srgbClr val="D5DFE8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cxnSp>
        <p:nvCxnSpPr>
          <p:cNvPr id="423" name="Shape 423"/>
          <p:cNvCxnSpPr/>
          <p:nvPr/>
        </p:nvCxnSpPr>
        <p:spPr>
          <a:xfrm rot="10800000">
            <a:off x="6572250" y="3886200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stealth" w="med" len="med"/>
          </a:ln>
        </p:spPr>
      </p:cxnSp>
      <p:sp>
        <p:nvSpPr>
          <p:cNvPr id="424" name="Shape 424"/>
          <p:cNvSpPr txBox="1"/>
          <p:nvPr/>
        </p:nvSpPr>
        <p:spPr>
          <a:xfrm>
            <a:off x="5029200" y="4800600"/>
            <a:ext cx="3705000" cy="1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Excellent patient experience &amp; PI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great place to work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High-value, sustainable operations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Additional strategic measures</a:t>
            </a:r>
            <a:endParaRPr sz="1100"/>
          </a:p>
        </p:txBody>
      </p:sp>
      <p:cxnSp>
        <p:nvCxnSpPr>
          <p:cNvPr id="425" name="Shape 425"/>
          <p:cNvCxnSpPr/>
          <p:nvPr/>
        </p:nvCxnSpPr>
        <p:spPr>
          <a:xfrm>
            <a:off x="6572250" y="3886200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stealth" w="med" len="med"/>
            <a:tailEnd type="stealth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Shape 146"/>
          <p:cNvGrpSpPr/>
          <p:nvPr/>
        </p:nvGrpSpPr>
        <p:grpSpPr>
          <a:xfrm>
            <a:off x="960823" y="567824"/>
            <a:ext cx="5535370" cy="5135195"/>
            <a:chOff x="2961500" y="961400"/>
            <a:chExt cx="3221100" cy="3220500"/>
          </a:xfrm>
        </p:grpSpPr>
        <p:sp>
          <p:nvSpPr>
            <p:cNvPr id="147" name="Shape 147"/>
            <p:cNvSpPr/>
            <p:nvPr/>
          </p:nvSpPr>
          <p:spPr>
            <a:xfrm>
              <a:off x="2961500" y="961400"/>
              <a:ext cx="3221100" cy="3220500"/>
            </a:xfrm>
            <a:prstGeom prst="ellipse">
              <a:avLst/>
            </a:prstGeom>
            <a:solidFill>
              <a:srgbClr val="B7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8" name="Shape 148"/>
            <p:cNvSpPr txBox="1"/>
            <p:nvPr/>
          </p:nvSpPr>
          <p:spPr>
            <a:xfrm>
              <a:off x="3782900" y="1200950"/>
              <a:ext cx="1578000" cy="56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 sz="1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System wide process</a:t>
              </a:r>
              <a:endPara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" name="Shape 149"/>
          <p:cNvGrpSpPr/>
          <p:nvPr/>
        </p:nvGrpSpPr>
        <p:grpSpPr>
          <a:xfrm>
            <a:off x="1428750" y="2278640"/>
            <a:ext cx="3245907" cy="3120800"/>
            <a:chOff x="3401686" y="1841492"/>
            <a:chExt cx="2340600" cy="2340600"/>
          </a:xfrm>
        </p:grpSpPr>
        <p:sp>
          <p:nvSpPr>
            <p:cNvPr id="150" name="Shape 150"/>
            <p:cNvSpPr/>
            <p:nvPr/>
          </p:nvSpPr>
          <p:spPr>
            <a:xfrm>
              <a:off x="3401686" y="1841492"/>
              <a:ext cx="2340600" cy="2340600"/>
            </a:xfrm>
            <a:prstGeom prst="ellipse">
              <a:avLst/>
            </a:prstGeom>
            <a:solidFill>
              <a:srgbClr val="D3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1" name="Shape 151"/>
            <p:cNvSpPr txBox="1"/>
            <p:nvPr/>
          </p:nvSpPr>
          <p:spPr>
            <a:xfrm>
              <a:off x="3844613" y="1987188"/>
              <a:ext cx="1677600" cy="5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Interactive process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" name="Shape 152"/>
          <p:cNvGrpSpPr/>
          <p:nvPr/>
        </p:nvGrpSpPr>
        <p:grpSpPr>
          <a:xfrm>
            <a:off x="2152650" y="3227473"/>
            <a:ext cx="1269994" cy="1223121"/>
            <a:chOff x="3833620" y="2704915"/>
            <a:chExt cx="1476900" cy="1477200"/>
          </a:xfrm>
        </p:grpSpPr>
        <p:sp>
          <p:nvSpPr>
            <p:cNvPr id="153" name="Shape 153"/>
            <p:cNvSpPr/>
            <p:nvPr/>
          </p:nvSpPr>
          <p:spPr>
            <a:xfrm>
              <a:off x="3833620" y="2704915"/>
              <a:ext cx="1476900" cy="1477200"/>
            </a:xfrm>
            <a:prstGeom prst="ellipse">
              <a:avLst/>
            </a:prstGeom>
            <a:solidFill>
              <a:srgbClr val="93C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4" name="Shape 154"/>
            <p:cNvSpPr txBox="1"/>
            <p:nvPr/>
          </p:nvSpPr>
          <p:spPr>
            <a:xfrm>
              <a:off x="3957047" y="3143188"/>
              <a:ext cx="1230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 sz="1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Local Process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5" name="Shape 155"/>
          <p:cNvGrpSpPr/>
          <p:nvPr/>
        </p:nvGrpSpPr>
        <p:grpSpPr>
          <a:xfrm>
            <a:off x="4674658" y="715227"/>
            <a:ext cx="4355042" cy="4782228"/>
            <a:chOff x="2961500" y="961400"/>
            <a:chExt cx="3221100" cy="3220500"/>
          </a:xfrm>
        </p:grpSpPr>
        <p:sp>
          <p:nvSpPr>
            <p:cNvPr id="156" name="Shape 156"/>
            <p:cNvSpPr/>
            <p:nvPr/>
          </p:nvSpPr>
          <p:spPr>
            <a:xfrm>
              <a:off x="2961500" y="961400"/>
              <a:ext cx="3221100" cy="3220500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7" name="Shape 157"/>
            <p:cNvSpPr txBox="1"/>
            <p:nvPr/>
          </p:nvSpPr>
          <p:spPr>
            <a:xfrm>
              <a:off x="3782900" y="1200950"/>
              <a:ext cx="1578000" cy="5631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 sz="1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System wide process</a:t>
              </a:r>
              <a:r>
                <a:rPr lang="en" sz="1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8" name="Shape 158"/>
          <p:cNvGrpSpPr/>
          <p:nvPr/>
        </p:nvGrpSpPr>
        <p:grpSpPr>
          <a:xfrm>
            <a:off x="4160274" y="2515554"/>
            <a:ext cx="2747185" cy="2784065"/>
            <a:chOff x="3401686" y="1841492"/>
            <a:chExt cx="2340600" cy="2340600"/>
          </a:xfrm>
        </p:grpSpPr>
        <p:sp>
          <p:nvSpPr>
            <p:cNvPr id="159" name="Shape 159"/>
            <p:cNvSpPr/>
            <p:nvPr/>
          </p:nvSpPr>
          <p:spPr>
            <a:xfrm>
              <a:off x="3401686" y="1841492"/>
              <a:ext cx="2340600" cy="23406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0" name="Shape 160"/>
            <p:cNvSpPr txBox="1"/>
            <p:nvPr/>
          </p:nvSpPr>
          <p:spPr>
            <a:xfrm>
              <a:off x="3833274" y="2126800"/>
              <a:ext cx="1477200" cy="5340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Interactive process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1" name="Shape 161"/>
          <p:cNvGrpSpPr/>
          <p:nvPr/>
        </p:nvGrpSpPr>
        <p:grpSpPr>
          <a:xfrm>
            <a:off x="4524194" y="3469269"/>
            <a:ext cx="1800405" cy="1969600"/>
            <a:chOff x="3833620" y="2704915"/>
            <a:chExt cx="1476900" cy="1477200"/>
          </a:xfrm>
        </p:grpSpPr>
        <p:sp>
          <p:nvSpPr>
            <p:cNvPr id="162" name="Shape 162"/>
            <p:cNvSpPr/>
            <p:nvPr/>
          </p:nvSpPr>
          <p:spPr>
            <a:xfrm>
              <a:off x="3833620" y="2704915"/>
              <a:ext cx="1476900" cy="1477200"/>
            </a:xfrm>
            <a:prstGeom prst="ellipse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3" name="Shape 163"/>
            <p:cNvSpPr txBox="1"/>
            <p:nvPr/>
          </p:nvSpPr>
          <p:spPr>
            <a:xfrm>
              <a:off x="3957047" y="3143188"/>
              <a:ext cx="1230000" cy="6492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 sz="1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Local process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4" name="Shape 164"/>
          <p:cNvGrpSpPr/>
          <p:nvPr/>
        </p:nvGrpSpPr>
        <p:grpSpPr>
          <a:xfrm>
            <a:off x="2781300" y="4219967"/>
            <a:ext cx="1094994" cy="1343661"/>
            <a:chOff x="4668318" y="2618760"/>
            <a:chExt cx="1476900" cy="1477200"/>
          </a:xfrm>
        </p:grpSpPr>
        <p:sp>
          <p:nvSpPr>
            <p:cNvPr id="165" name="Shape 165"/>
            <p:cNvSpPr/>
            <p:nvPr/>
          </p:nvSpPr>
          <p:spPr>
            <a:xfrm>
              <a:off x="4668318" y="2618760"/>
              <a:ext cx="1476900" cy="1477200"/>
            </a:xfrm>
            <a:prstGeom prst="ellipse">
              <a:avLst/>
            </a:pr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6" name="Shape 166"/>
            <p:cNvSpPr txBox="1"/>
            <p:nvPr/>
          </p:nvSpPr>
          <p:spPr>
            <a:xfrm>
              <a:off x="4799917" y="3129243"/>
              <a:ext cx="1230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 sz="1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Local Process</a:t>
              </a:r>
              <a:endParaRPr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7" name="Shape 167"/>
          <p:cNvGrpSpPr/>
          <p:nvPr/>
        </p:nvGrpSpPr>
        <p:grpSpPr>
          <a:xfrm>
            <a:off x="3434258" y="3227474"/>
            <a:ext cx="1240399" cy="1223121"/>
            <a:chOff x="3833620" y="2704915"/>
            <a:chExt cx="1476900" cy="1477200"/>
          </a:xfrm>
        </p:grpSpPr>
        <p:sp>
          <p:nvSpPr>
            <p:cNvPr id="168" name="Shape 168"/>
            <p:cNvSpPr/>
            <p:nvPr/>
          </p:nvSpPr>
          <p:spPr>
            <a:xfrm>
              <a:off x="3833620" y="2704915"/>
              <a:ext cx="1476900" cy="1477200"/>
            </a:xfrm>
            <a:prstGeom prst="ellipse">
              <a:avLst/>
            </a:prstGeom>
            <a:solidFill>
              <a:srgbClr val="4A8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9" name="Shape 169"/>
            <p:cNvSpPr txBox="1"/>
            <p:nvPr/>
          </p:nvSpPr>
          <p:spPr>
            <a:xfrm>
              <a:off x="3957047" y="3143188"/>
              <a:ext cx="1230000" cy="64920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" sz="1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Local Process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7453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Shape 476"/>
          <p:cNvPicPr preferRelativeResize="0"/>
          <p:nvPr/>
        </p:nvPicPr>
        <p:blipFill rotWithShape="1">
          <a:blip r:embed="rId3">
            <a:alphaModFix/>
          </a:blip>
          <a:srcRect l="11192" r="11192"/>
          <a:stretch/>
        </p:blipFill>
        <p:spPr>
          <a:xfrm>
            <a:off x="9" y="-1"/>
            <a:ext cx="4562575" cy="5306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Shape 477"/>
          <p:cNvPicPr preferRelativeResize="0"/>
          <p:nvPr/>
        </p:nvPicPr>
        <p:blipFill rotWithShape="1">
          <a:blip r:embed="rId4">
            <a:alphaModFix/>
          </a:blip>
          <a:srcRect t="14387" b="14387"/>
          <a:stretch/>
        </p:blipFill>
        <p:spPr>
          <a:xfrm>
            <a:off x="4581428" y="-1"/>
            <a:ext cx="4562575" cy="5306968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Shape 478"/>
          <p:cNvSpPr txBox="1">
            <a:spLocks noGrp="1"/>
          </p:cNvSpPr>
          <p:nvPr>
            <p:ph type="title"/>
          </p:nvPr>
        </p:nvSpPr>
        <p:spPr>
          <a:xfrm>
            <a:off x="98775" y="5459633"/>
            <a:ext cx="9080400" cy="128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Gemba walks, process maps, fishbones, rapid improvement events, &amp; impact-effort matrices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/>
          <p:nvPr/>
        </p:nvSpPr>
        <p:spPr>
          <a:xfrm>
            <a:off x="45750" y="525767"/>
            <a:ext cx="7485300" cy="63604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Shape 484"/>
          <p:cNvSpPr/>
          <p:nvPr/>
        </p:nvSpPr>
        <p:spPr>
          <a:xfrm>
            <a:off x="76150" y="1024567"/>
            <a:ext cx="2811488" cy="5285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55CC"/>
              </a:solidFill>
            </a:endParaRPr>
          </a:p>
        </p:txBody>
      </p:sp>
      <p:sp>
        <p:nvSpPr>
          <p:cNvPr id="485" name="Shape 485"/>
          <p:cNvSpPr/>
          <p:nvPr/>
        </p:nvSpPr>
        <p:spPr>
          <a:xfrm>
            <a:off x="7549700" y="497600"/>
            <a:ext cx="1549800" cy="6360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Shape 486"/>
          <p:cNvSpPr/>
          <p:nvPr/>
        </p:nvSpPr>
        <p:spPr>
          <a:xfrm>
            <a:off x="2921500" y="1051267"/>
            <a:ext cx="6142200" cy="5258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Shape 487"/>
          <p:cNvSpPr txBox="1"/>
          <p:nvPr/>
        </p:nvSpPr>
        <p:spPr>
          <a:xfrm>
            <a:off x="119050" y="2464500"/>
            <a:ext cx="1064400" cy="9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# Referrals sent to Specialty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8" name="Shape 488"/>
          <p:cNvSpPr txBox="1"/>
          <p:nvPr/>
        </p:nvSpPr>
        <p:spPr>
          <a:xfrm>
            <a:off x="3312213" y="2408967"/>
            <a:ext cx="1212900" cy="8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Patients outreached</a:t>
            </a:r>
            <a:endParaRPr b="1"/>
          </a:p>
        </p:txBody>
      </p:sp>
      <p:sp>
        <p:nvSpPr>
          <p:cNvPr id="489" name="Shape 489"/>
          <p:cNvSpPr txBox="1"/>
          <p:nvPr/>
        </p:nvSpPr>
        <p:spPr>
          <a:xfrm>
            <a:off x="6342575" y="2408967"/>
            <a:ext cx="1014900" cy="9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Patients seen/ monthly</a:t>
            </a:r>
            <a:endParaRPr/>
          </a:p>
        </p:txBody>
      </p:sp>
      <p:sp>
        <p:nvSpPr>
          <p:cNvPr id="490" name="Shape 490"/>
          <p:cNvSpPr txBox="1"/>
          <p:nvPr/>
        </p:nvSpPr>
        <p:spPr>
          <a:xfrm>
            <a:off x="7814250" y="2384484"/>
            <a:ext cx="1212900" cy="6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Patients seen weekly</a:t>
            </a:r>
            <a:endParaRPr/>
          </a:p>
        </p:txBody>
      </p:sp>
      <p:sp>
        <p:nvSpPr>
          <p:cNvPr id="491" name="Shape 491"/>
          <p:cNvSpPr txBox="1"/>
          <p:nvPr/>
        </p:nvSpPr>
        <p:spPr>
          <a:xfrm>
            <a:off x="7060575" y="13067"/>
            <a:ext cx="2083500" cy="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Data: …...2017</a:t>
            </a:r>
            <a:endParaRPr sz="1200"/>
          </a:p>
        </p:txBody>
      </p:sp>
      <p:sp>
        <p:nvSpPr>
          <p:cNvPr id="492" name="Shape 492"/>
          <p:cNvSpPr txBox="1"/>
          <p:nvPr/>
        </p:nvSpPr>
        <p:spPr>
          <a:xfrm>
            <a:off x="1823238" y="2355567"/>
            <a:ext cx="1064400" cy="9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Distinct Patients referred </a:t>
            </a:r>
            <a:endParaRPr/>
          </a:p>
        </p:txBody>
      </p:sp>
      <p:sp>
        <p:nvSpPr>
          <p:cNvPr id="493" name="Shape 493"/>
          <p:cNvSpPr/>
          <p:nvPr/>
        </p:nvSpPr>
        <p:spPr>
          <a:xfrm>
            <a:off x="2980074" y="2464500"/>
            <a:ext cx="543000" cy="58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94" name="Shape 494"/>
          <p:cNvSpPr/>
          <p:nvPr/>
        </p:nvSpPr>
        <p:spPr>
          <a:xfrm>
            <a:off x="4454975" y="2458067"/>
            <a:ext cx="478800" cy="497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Shape 495"/>
          <p:cNvSpPr/>
          <p:nvPr/>
        </p:nvSpPr>
        <p:spPr>
          <a:xfrm>
            <a:off x="1183575" y="2464500"/>
            <a:ext cx="745800" cy="58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Shape 496"/>
          <p:cNvSpPr txBox="1"/>
          <p:nvPr/>
        </p:nvSpPr>
        <p:spPr>
          <a:xfrm>
            <a:off x="1183450" y="3891175"/>
            <a:ext cx="1286400" cy="9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Duplicated referrals</a:t>
            </a:r>
            <a:endParaRPr dirty="0"/>
          </a:p>
        </p:txBody>
      </p:sp>
      <p:sp>
        <p:nvSpPr>
          <p:cNvPr id="497" name="Shape 497"/>
          <p:cNvSpPr txBox="1"/>
          <p:nvPr/>
        </p:nvSpPr>
        <p:spPr>
          <a:xfrm>
            <a:off x="2881025" y="3805467"/>
            <a:ext cx="1506300" cy="9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Outmigration and patients lost to follow up</a:t>
            </a:r>
            <a:endParaRPr/>
          </a:p>
        </p:txBody>
      </p:sp>
      <p:sp>
        <p:nvSpPr>
          <p:cNvPr id="498" name="Shape 498"/>
          <p:cNvSpPr txBox="1"/>
          <p:nvPr/>
        </p:nvSpPr>
        <p:spPr>
          <a:xfrm>
            <a:off x="2878900" y="497600"/>
            <a:ext cx="1800600" cy="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1 MONTH</a:t>
            </a:r>
            <a:endParaRPr sz="1800" b="1"/>
          </a:p>
        </p:txBody>
      </p:sp>
      <p:sp>
        <p:nvSpPr>
          <p:cNvPr id="499" name="Shape 499"/>
          <p:cNvSpPr txBox="1"/>
          <p:nvPr/>
        </p:nvSpPr>
        <p:spPr>
          <a:xfrm>
            <a:off x="7401500" y="525767"/>
            <a:ext cx="1729200" cy="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1 WEEK</a:t>
            </a:r>
            <a:endParaRPr sz="1800" b="1"/>
          </a:p>
        </p:txBody>
      </p:sp>
      <p:sp>
        <p:nvSpPr>
          <p:cNvPr id="500" name="Shape 500"/>
          <p:cNvSpPr txBox="1"/>
          <p:nvPr/>
        </p:nvSpPr>
        <p:spPr>
          <a:xfrm>
            <a:off x="7562400" y="3698500"/>
            <a:ext cx="793500" cy="9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XX% in clinic 1</a:t>
            </a:r>
            <a:endParaRPr sz="1200"/>
          </a:p>
        </p:txBody>
      </p:sp>
      <p:sp>
        <p:nvSpPr>
          <p:cNvPr id="501" name="Shape 501"/>
          <p:cNvSpPr txBox="1"/>
          <p:nvPr/>
        </p:nvSpPr>
        <p:spPr>
          <a:xfrm>
            <a:off x="8350500" y="3654100"/>
            <a:ext cx="793500" cy="7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XX% in clinic 2</a:t>
            </a:r>
            <a:endParaRPr/>
          </a:p>
        </p:txBody>
      </p:sp>
      <p:sp>
        <p:nvSpPr>
          <p:cNvPr id="502" name="Shape 502"/>
          <p:cNvSpPr/>
          <p:nvPr/>
        </p:nvSpPr>
        <p:spPr>
          <a:xfrm rot="7648571">
            <a:off x="7782657" y="3191565"/>
            <a:ext cx="468747" cy="14400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61C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Shape 503"/>
          <p:cNvSpPr/>
          <p:nvPr/>
        </p:nvSpPr>
        <p:spPr>
          <a:xfrm rot="3825819">
            <a:off x="8363779" y="3213216"/>
            <a:ext cx="405361" cy="1577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61C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4" name="Shape 504"/>
          <p:cNvGrpSpPr/>
          <p:nvPr/>
        </p:nvGrpSpPr>
        <p:grpSpPr>
          <a:xfrm>
            <a:off x="168545" y="1229201"/>
            <a:ext cx="1174480" cy="1228867"/>
            <a:chOff x="872143" y="2086449"/>
            <a:chExt cx="4961100" cy="4003797"/>
          </a:xfrm>
        </p:grpSpPr>
        <p:sp>
          <p:nvSpPr>
            <p:cNvPr id="505" name="Shape 505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6" name="Shape 506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507" name="Shape 507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508" name="Shape 50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9" name="Shape 50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0" name="Shape 51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1" name="Shape 51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2" name="Shape 51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3" name="Shape 51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4" name="Shape 51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15" name="Shape 515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516" name="Shape 51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7" name="Shape 51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8" name="Shape 51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9" name="Shape 51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0" name="Shape 52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1" name="Shape 52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2" name="Shape 52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23" name="Shape 523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524" name="Shape 52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5" name="Shape 52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6" name="Shape 52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7" name="Shape 52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8" name="Shape 52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9" name="Shape 52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0" name="Shape 53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31" name="Shape 531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532" name="Shape 53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3" name="Shape 53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4" name="Shape 53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5" name="Shape 53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6" name="Shape 53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7" name="Shape 53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8" name="Shape 53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39" name="Shape 539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540" name="Shape 54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1" name="Shape 54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2" name="Shape 54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3" name="Shape 54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4" name="Shape 54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5" name="Shape 54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6" name="Shape 54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47" name="Shape 547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548" name="Shape 54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9" name="Shape 54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0" name="Shape 55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1" name="Shape 55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2" name="Shape 55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3" name="Shape 55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4" name="Shape 55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55" name="Shape 555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556" name="Shape 55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7" name="Shape 55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8" name="Shape 55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9" name="Shape 55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0" name="Shape 56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1" name="Shape 56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2" name="Shape 56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63" name="Shape 563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564" name="Shape 56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5" name="Shape 56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6" name="Shape 56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7" name="Shape 56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8" name="Shape 56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9" name="Shape 56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0" name="Shape 57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71" name="Shape 571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572" name="Shape 57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3" name="Shape 57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4" name="Shape 57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5" name="Shape 57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6" name="Shape 57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7" name="Shape 57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8" name="Shape 57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79" name="Shape 579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580" name="Shape 58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1" name="Shape 58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2" name="Shape 58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3" name="Shape 58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4" name="Shape 58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5" name="Shape 58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86" name="Shape 586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587" name="Shape 58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8" name="Shape 58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9" name="Shape 58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0" name="Shape 59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1" name="Shape 59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2" name="Shape 59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93" name="Shape 593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594" name="Shape 59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5" name="Shape 59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6" name="Shape 59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7" name="Shape 59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8" name="Shape 59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9" name="Shape 59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00" name="Shape 600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601" name="Shape 60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2" name="Shape 60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3" name="Shape 60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4" name="Shape 60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5" name="Shape 60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6" name="Shape 60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07" name="Shape 607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608" name="Shape 60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9" name="Shape 60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0" name="Shape 61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1" name="Shape 61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2" name="Shape 61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3" name="Shape 61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14" name="Shape 614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615" name="Shape 61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6" name="Shape 61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7" name="Shape 61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8" name="Shape 61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9" name="Shape 61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0" name="Shape 62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21" name="Shape 621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622" name="Shape 62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3" name="Shape 62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4" name="Shape 62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5" name="Shape 625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6" name="Shape 62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7" name="Shape 62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28" name="Shape 628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629" name="Shape 62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Shape 63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1" name="Shape 63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2" name="Shape 63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3" name="Shape 63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4" name="Shape 63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35" name="Shape 635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636" name="Shape 63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7" name="Shape 63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8" name="Shape 63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Shape 63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0" name="Shape 64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1" name="Shape 64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42" name="Shape 642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643" name="Shape 64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4" name="Shape 64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5" name="Shape 64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6" name="Shape 64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7" name="Shape 64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8" name="Shape 64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49" name="Shape 649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650" name="Shape 65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1" name="Shape 65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2" name="Shape 65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3" name="Shape 65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4" name="Shape 65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5" name="Shape 65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56" name="Shape 656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657" name="Shape 65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8" name="Shape 65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9" name="Shape 65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0" name="Shape 66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1" name="Shape 66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2" name="Shape 66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63" name="Shape 663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664" name="Shape 66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5" name="Shape 66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6" name="Shape 66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7" name="Shape 66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8" name="Shape 66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9" name="Shape 66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70" name="Shape 670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671" name="Shape 671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2" name="Shape 672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3" name="Shape 673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4" name="Shape 674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5" name="Shape 675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6" name="Shape 676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7" name="Shape 677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78" name="Shape 678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679" name="Shape 679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0" name="Shape 680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1" name="Shape 681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2" name="Shape 682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3" name="Shape 683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4" name="Shape 684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5" name="Shape 685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86" name="Shape 686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687" name="Shape 687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8" name="Shape 688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9" name="Shape 689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0" name="Shape 690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1" name="Shape 691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2" name="Shape 692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3" name="Shape 693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94" name="Shape 694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695" name="Shape 695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6" name="Shape 696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7" name="Shape 697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8" name="Shape 698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9" name="Shape 699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0" name="Shape 700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1" name="Shape 701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702" name="Shape 702"/>
          <p:cNvGrpSpPr/>
          <p:nvPr/>
        </p:nvGrpSpPr>
        <p:grpSpPr>
          <a:xfrm>
            <a:off x="1620143" y="1206088"/>
            <a:ext cx="1190091" cy="1224095"/>
            <a:chOff x="872143" y="2086449"/>
            <a:chExt cx="4961100" cy="4003797"/>
          </a:xfrm>
        </p:grpSpPr>
        <p:sp>
          <p:nvSpPr>
            <p:cNvPr id="703" name="Shape 703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04" name="Shape 704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705" name="Shape 705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706" name="Shape 70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7" name="Shape 70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8" name="Shape 70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9" name="Shape 70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0" name="Shape 71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1" name="Shape 71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2" name="Shape 71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3" name="Shape 713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714" name="Shape 71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5" name="Shape 71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6" name="Shape 71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7" name="Shape 71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8" name="Shape 71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9" name="Shape 71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0" name="Shape 72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21" name="Shape 721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722" name="Shape 72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3" name="Shape 72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4" name="Shape 72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5" name="Shape 72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6" name="Shape 72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7" name="Shape 72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8" name="Shape 72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29" name="Shape 729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730" name="Shape 73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1" name="Shape 73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2" name="Shape 73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3" name="Shape 73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4" name="Shape 73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5" name="Shape 73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6" name="Shape 73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37" name="Shape 737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738" name="Shape 73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9" name="Shape 73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0" name="Shape 74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1" name="Shape 74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2" name="Shape 74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3" name="Shape 74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4" name="Shape 74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45" name="Shape 745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746" name="Shape 74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7" name="Shape 74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8" name="Shape 74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9" name="Shape 74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0" name="Shape 75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1" name="Shape 75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2" name="Shape 75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53" name="Shape 753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754" name="Shape 75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5" name="Shape 75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6" name="Shape 75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7" name="Shape 75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8" name="Shape 75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9" name="Shape 75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0" name="Shape 76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61" name="Shape 761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762" name="Shape 76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3" name="Shape 76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4" name="Shape 76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5" name="Shape 76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6" name="Shape 76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7" name="Shape 76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8" name="Shape 76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69" name="Shape 769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770" name="Shape 77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1" name="Shape 77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2" name="Shape 77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3" name="Shape 77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4" name="Shape 77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5" name="Shape 77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6" name="Shape 77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77" name="Shape 777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778" name="Shape 77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9" name="Shape 77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0" name="Shape 78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1" name="Shape 78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2" name="Shape 78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3" name="Shape 78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84" name="Shape 784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785" name="Shape 78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6" name="Shape 78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7" name="Shape 78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8" name="Shape 78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9" name="Shape 78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0" name="Shape 79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91" name="Shape 791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792" name="Shape 79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3" name="Shape 79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4" name="Shape 79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5" name="Shape 79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6" name="Shape 79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7" name="Shape 79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98" name="Shape 798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799" name="Shape 79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0" name="Shape 80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1" name="Shape 80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2" name="Shape 80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3" name="Shape 80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4" name="Shape 80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05" name="Shape 805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806" name="Shape 80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7" name="Shape 80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8" name="Shape 80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9" name="Shape 80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0" name="Shape 81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1" name="Shape 81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12" name="Shape 812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813" name="Shape 81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4" name="Shape 81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5" name="Shape 81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6" name="Shape 81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7" name="Shape 81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8" name="Shape 81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19" name="Shape 819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820" name="Shape 82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1" name="Shape 82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2" name="Shape 82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3" name="Shape 823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4" name="Shape 82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5" name="Shape 82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26" name="Shape 826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827" name="Shape 82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8" name="Shape 82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9" name="Shape 82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0" name="Shape 83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1" name="Shape 83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2" name="Shape 83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33" name="Shape 833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834" name="Shape 83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5" name="Shape 83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6" name="Shape 83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7" name="Shape 83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8" name="Shape 83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9" name="Shape 83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40" name="Shape 840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841" name="Shape 84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2" name="Shape 84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3" name="Shape 84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4" name="Shape 84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5" name="Shape 84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6" name="Shape 84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47" name="Shape 847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848" name="Shape 84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9" name="Shape 84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0" name="Shape 85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1" name="Shape 85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2" name="Shape 85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3" name="Shape 85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54" name="Shape 854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855" name="Shape 85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6" name="Shape 85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7" name="Shape 85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8" name="Shape 85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9" name="Shape 85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0" name="Shape 86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61" name="Shape 861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862" name="Shape 86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3" name="Shape 86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4" name="Shape 86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5" name="Shape 86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6" name="Shape 86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7" name="Shape 86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68" name="Shape 868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869" name="Shape 869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0" name="Shape 870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1" name="Shape 871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2" name="Shape 872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3" name="Shape 873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4" name="Shape 874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5" name="Shape 875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76" name="Shape 876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877" name="Shape 877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8" name="Shape 878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9" name="Shape 879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0" name="Shape 880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1" name="Shape 881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2" name="Shape 882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3" name="Shape 883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84" name="Shape 884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885" name="Shape 885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6" name="Shape 886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7" name="Shape 887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8" name="Shape 888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9" name="Shape 889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0" name="Shape 890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1" name="Shape 891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92" name="Shape 892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893" name="Shape 893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4" name="Shape 894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5" name="Shape 895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6" name="Shape 896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7" name="Shape 897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8" name="Shape 898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9" name="Shape 899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900" name="Shape 900"/>
          <p:cNvGrpSpPr/>
          <p:nvPr/>
        </p:nvGrpSpPr>
        <p:grpSpPr>
          <a:xfrm>
            <a:off x="3305353" y="1677327"/>
            <a:ext cx="909254" cy="876031"/>
            <a:chOff x="872143" y="2086449"/>
            <a:chExt cx="4961100" cy="4003797"/>
          </a:xfrm>
        </p:grpSpPr>
        <p:sp>
          <p:nvSpPr>
            <p:cNvPr id="901" name="Shape 901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02" name="Shape 902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903" name="Shape 903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904" name="Shape 90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5" name="Shape 90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6" name="Shape 90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7" name="Shape 90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8" name="Shape 90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9" name="Shape 90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0" name="Shape 91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1" name="Shape 911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912" name="Shape 91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3" name="Shape 91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4" name="Shape 91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5" name="Shape 91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6" name="Shape 91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7" name="Shape 91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8" name="Shape 91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9" name="Shape 919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920" name="Shape 92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1" name="Shape 92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2" name="Shape 92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3" name="Shape 92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4" name="Shape 92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5" name="Shape 92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6" name="Shape 92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27" name="Shape 927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928" name="Shape 92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9" name="Shape 92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0" name="Shape 93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1" name="Shape 93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2" name="Shape 93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3" name="Shape 93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4" name="Shape 93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35" name="Shape 935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936" name="Shape 93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7" name="Shape 93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8" name="Shape 93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9" name="Shape 93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0" name="Shape 94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1" name="Shape 94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2" name="Shape 94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43" name="Shape 943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944" name="Shape 94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5" name="Shape 94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6" name="Shape 94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7" name="Shape 94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8" name="Shape 94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9" name="Shape 94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0" name="Shape 95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51" name="Shape 951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952" name="Shape 95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3" name="Shape 95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4" name="Shape 95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5" name="Shape 95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6" name="Shape 95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7" name="Shape 95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8" name="Shape 95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59" name="Shape 959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960" name="Shape 96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1" name="Shape 96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2" name="Shape 96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3" name="Shape 96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4" name="Shape 96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5" name="Shape 96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6" name="Shape 96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67" name="Shape 967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968" name="Shape 96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9" name="Shape 96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0" name="Shape 97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1" name="Shape 97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2" name="Shape 97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3" name="Shape 97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4" name="Shape 97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75" name="Shape 975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976" name="Shape 97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7" name="Shape 97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8" name="Shape 97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9" name="Shape 97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0" name="Shape 98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1" name="Shape 98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82" name="Shape 982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983" name="Shape 98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4" name="Shape 98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5" name="Shape 98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6" name="Shape 98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7" name="Shape 98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8" name="Shape 98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89" name="Shape 989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990" name="Shape 99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1" name="Shape 99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2" name="Shape 99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3" name="Shape 99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4" name="Shape 99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5" name="Shape 99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96" name="Shape 996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997" name="Shape 99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8" name="Shape 99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9" name="Shape 99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0" name="Shape 100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1" name="Shape 100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2" name="Shape 100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03" name="Shape 1003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1004" name="Shape 100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5" name="Shape 100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6" name="Shape 100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7" name="Shape 100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8" name="Shape 100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9" name="Shape 100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10" name="Shape 1010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1011" name="Shape 101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2" name="Shape 101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3" name="Shape 101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4" name="Shape 101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5" name="Shape 101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6" name="Shape 101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17" name="Shape 1017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1018" name="Shape 101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9" name="Shape 101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0" name="Shape 102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1" name="Shape 1021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2" name="Shape 102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3" name="Shape 102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24" name="Shape 1024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1025" name="Shape 102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6" name="Shape 102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7" name="Shape 102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8" name="Shape 102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9" name="Shape 102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0" name="Shape 103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31" name="Shape 1031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1032" name="Shape 103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3" name="Shape 103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4" name="Shape 103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5" name="Shape 103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6" name="Shape 103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7" name="Shape 103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38" name="Shape 1038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1039" name="Shape 103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0" name="Shape 104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1" name="Shape 104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2" name="Shape 104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3" name="Shape 104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4" name="Shape 104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45" name="Shape 1045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046" name="Shape 104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7" name="Shape 104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8" name="Shape 104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9" name="Shape 104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0" name="Shape 105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1" name="Shape 105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52" name="Shape 1052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053" name="Shape 105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4" name="Shape 105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5" name="Shape 105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6" name="Shape 105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7" name="Shape 105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8" name="Shape 105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59" name="Shape 1059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060" name="Shape 106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1" name="Shape 106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2" name="Shape 106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3" name="Shape 106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4" name="Shape 106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5" name="Shape 106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66" name="Shape 1066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067" name="Shape 1067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8" name="Shape 1068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9" name="Shape 1069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0" name="Shape 1070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1" name="Shape 1071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2" name="Shape 1072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3" name="Shape 1073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74" name="Shape 1074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075" name="Shape 1075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6" name="Shape 1076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7" name="Shape 1077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8" name="Shape 1078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9" name="Shape 1079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0" name="Shape 1080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1" name="Shape 1081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2" name="Shape 1082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1083" name="Shape 1083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4" name="Shape 1084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5" name="Shape 1085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6" name="Shape 1086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7" name="Shape 1087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8" name="Shape 1088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9" name="Shape 1089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90" name="Shape 1090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1091" name="Shape 1091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2" name="Shape 1092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3" name="Shape 1093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4" name="Shape 1094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5" name="Shape 1095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6" name="Shape 1096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7" name="Shape 1097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098" name="Shape 1098"/>
          <p:cNvGrpSpPr/>
          <p:nvPr/>
        </p:nvGrpSpPr>
        <p:grpSpPr>
          <a:xfrm>
            <a:off x="6467476" y="1855236"/>
            <a:ext cx="569528" cy="701504"/>
            <a:chOff x="872143" y="2086449"/>
            <a:chExt cx="4961100" cy="4003797"/>
          </a:xfrm>
        </p:grpSpPr>
        <p:sp>
          <p:nvSpPr>
            <p:cNvPr id="1099" name="Shape 1099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0" name="Shape 1100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1101" name="Shape 1101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1102" name="Shape 110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3" name="Shape 110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4" name="Shape 110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5" name="Shape 110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6" name="Shape 110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7" name="Shape 110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8" name="Shape 110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9" name="Shape 1109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1110" name="Shape 111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1" name="Shape 111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2" name="Shape 111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3" name="Shape 111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4" name="Shape 111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5" name="Shape 111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6" name="Shape 111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17" name="Shape 1117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1118" name="Shape 111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9" name="Shape 111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0" name="Shape 112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1" name="Shape 112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2" name="Shape 112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3" name="Shape 112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4" name="Shape 112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25" name="Shape 1125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1126" name="Shape 112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7" name="Shape 112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8" name="Shape 112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9" name="Shape 112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0" name="Shape 113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1" name="Shape 113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2" name="Shape 113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33" name="Shape 1133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1134" name="Shape 113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5" name="Shape 113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6" name="Shape 113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7" name="Shape 113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8" name="Shape 113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9" name="Shape 113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0" name="Shape 114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41" name="Shape 1141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1142" name="Shape 114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3" name="Shape 114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4" name="Shape 114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5" name="Shape 114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6" name="Shape 114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7" name="Shape 114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8" name="Shape 114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49" name="Shape 1149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150" name="Shape 115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1" name="Shape 115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2" name="Shape 115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3" name="Shape 115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4" name="Shape 115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5" name="Shape 115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6" name="Shape 115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57" name="Shape 1157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1158" name="Shape 115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9" name="Shape 115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0" name="Shape 116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1" name="Shape 116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2" name="Shape 116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3" name="Shape 116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4" name="Shape 116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65" name="Shape 1165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1166" name="Shape 116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7" name="Shape 116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8" name="Shape 116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9" name="Shape 116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0" name="Shape 117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1" name="Shape 117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2" name="Shape 117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73" name="Shape 1173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1174" name="Shape 117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5" name="Shape 117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6" name="Shape 117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7" name="Shape 117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8" name="Shape 117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9" name="Shape 117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80" name="Shape 1180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1181" name="Shape 118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2" name="Shape 118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3" name="Shape 118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4" name="Shape 118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5" name="Shape 118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6" name="Shape 118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87" name="Shape 1187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1188" name="Shape 118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9" name="Shape 118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0" name="Shape 119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1" name="Shape 119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2" name="Shape 119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3" name="Shape 119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94" name="Shape 1194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1195" name="Shape 119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6" name="Shape 119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7" name="Shape 119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8" name="Shape 119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9" name="Shape 119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0" name="Shape 120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01" name="Shape 1201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1202" name="Shape 120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3" name="Shape 120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4" name="Shape 120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5" name="Shape 120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6" name="Shape 120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7" name="Shape 120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08" name="Shape 1208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1209" name="Shape 120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0" name="Shape 121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1" name="Shape 121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2" name="Shape 121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3" name="Shape 121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4" name="Shape 121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15" name="Shape 1215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1216" name="Shape 121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7" name="Shape 121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8" name="Shape 121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9" name="Shape 1219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0" name="Shape 122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1" name="Shape 122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22" name="Shape 1222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1223" name="Shape 122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4" name="Shape 122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5" name="Shape 122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6" name="Shape 122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7" name="Shape 122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8" name="Shape 122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29" name="Shape 1229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1230" name="Shape 123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1" name="Shape 123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2" name="Shape 123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3" name="Shape 123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4" name="Shape 123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5" name="Shape 123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36" name="Shape 1236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1237" name="Shape 123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8" name="Shape 123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9" name="Shape 123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0" name="Shape 124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1" name="Shape 124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2" name="Shape 124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43" name="Shape 1243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244" name="Shape 124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5" name="Shape 124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6" name="Shape 124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7" name="Shape 124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8" name="Shape 124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9" name="Shape 124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50" name="Shape 1250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251" name="Shape 125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2" name="Shape 125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3" name="Shape 125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4" name="Shape 125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5" name="Shape 125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6" name="Shape 125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57" name="Shape 1257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258" name="Shape 125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9" name="Shape 125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0" name="Shape 126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1" name="Shape 126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2" name="Shape 126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3" name="Shape 126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64" name="Shape 1264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265" name="Shape 1265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6" name="Shape 1266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7" name="Shape 1267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8" name="Shape 1268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9" name="Shape 1269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0" name="Shape 1270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1" name="Shape 1271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72" name="Shape 1272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273" name="Shape 1273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4" name="Shape 1274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5" name="Shape 1275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6" name="Shape 1276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7" name="Shape 1277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8" name="Shape 1278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9" name="Shape 1279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80" name="Shape 1280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1281" name="Shape 1281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2" name="Shape 1282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3" name="Shape 1283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4" name="Shape 1284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5" name="Shape 1285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6" name="Shape 1286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7" name="Shape 1287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88" name="Shape 1288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1289" name="Shape 1289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0" name="Shape 1290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1" name="Shape 1291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2" name="Shape 1292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3" name="Shape 1293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4" name="Shape 1294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5" name="Shape 1295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296" name="Shape 1296"/>
          <p:cNvGrpSpPr/>
          <p:nvPr/>
        </p:nvGrpSpPr>
        <p:grpSpPr>
          <a:xfrm>
            <a:off x="1432045" y="2927774"/>
            <a:ext cx="376195" cy="998263"/>
            <a:chOff x="8045968" y="2464392"/>
            <a:chExt cx="1852267" cy="4300383"/>
          </a:xfrm>
        </p:grpSpPr>
        <p:grpSp>
          <p:nvGrpSpPr>
            <p:cNvPr id="1297" name="Shape 1297"/>
            <p:cNvGrpSpPr/>
            <p:nvPr/>
          </p:nvGrpSpPr>
          <p:grpSpPr>
            <a:xfrm>
              <a:off x="8419487" y="3525260"/>
              <a:ext cx="242491" cy="546395"/>
              <a:chOff x="2379133" y="905927"/>
              <a:chExt cx="1092301" cy="2582205"/>
            </a:xfrm>
          </p:grpSpPr>
          <p:sp>
            <p:nvSpPr>
              <p:cNvPr id="1298" name="Shape 1298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Shape 1299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Shape 1300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1" name="Shape 1301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2" name="Shape 1302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Shape 1303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Shape 1304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5" name="Shape 1305"/>
            <p:cNvGrpSpPr/>
            <p:nvPr/>
          </p:nvGrpSpPr>
          <p:grpSpPr>
            <a:xfrm>
              <a:off x="9505969" y="6233573"/>
              <a:ext cx="392265" cy="531202"/>
              <a:chOff x="1774818" y="1371597"/>
              <a:chExt cx="1725000" cy="2225397"/>
            </a:xfrm>
          </p:grpSpPr>
          <p:sp>
            <p:nvSpPr>
              <p:cNvPr id="1306" name="Shape 1306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7" name="Shape 1307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Shape 1308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Shape 1309"/>
              <p:cNvSpPr/>
              <p:nvPr/>
            </p:nvSpPr>
            <p:spPr>
              <a:xfrm rot="10800000">
                <a:off x="2114543" y="2150532"/>
                <a:ext cx="1045638" cy="1446462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0" name="Shape 1310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1" name="Shape 1311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2" name="Shape 1312"/>
            <p:cNvGrpSpPr/>
            <p:nvPr/>
          </p:nvGrpSpPr>
          <p:grpSpPr>
            <a:xfrm>
              <a:off x="8531453" y="3900404"/>
              <a:ext cx="341895" cy="545564"/>
              <a:chOff x="1774818" y="1371597"/>
              <a:chExt cx="1725000" cy="2302931"/>
            </a:xfrm>
          </p:grpSpPr>
          <p:sp>
            <p:nvSpPr>
              <p:cNvPr id="1313" name="Shape 1313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4" name="Shape 1314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Shape 1315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6" name="Shape 1316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7" name="Shape 1317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8" name="Shape 1318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9" name="Shape 1319"/>
            <p:cNvGrpSpPr/>
            <p:nvPr/>
          </p:nvGrpSpPr>
          <p:grpSpPr>
            <a:xfrm>
              <a:off x="8563778" y="6062682"/>
              <a:ext cx="461934" cy="698486"/>
              <a:chOff x="2379133" y="905927"/>
              <a:chExt cx="1092301" cy="2582205"/>
            </a:xfrm>
          </p:grpSpPr>
          <p:sp>
            <p:nvSpPr>
              <p:cNvPr id="1320" name="Shape 1320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Shape 1321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2" name="Shape 1322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Shape 1323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Shape 1324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Shape 1325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Shape 1326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7" name="Shape 1327"/>
            <p:cNvGrpSpPr/>
            <p:nvPr/>
          </p:nvGrpSpPr>
          <p:grpSpPr>
            <a:xfrm>
              <a:off x="8176602" y="2982855"/>
              <a:ext cx="431078" cy="637912"/>
              <a:chOff x="1774818" y="1371597"/>
              <a:chExt cx="1725000" cy="2302931"/>
            </a:xfrm>
          </p:grpSpPr>
          <p:sp>
            <p:nvSpPr>
              <p:cNvPr id="1328" name="Shape 1328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9" name="Shape 1329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0" name="Shape 1330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Shape 1331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Shape 1332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Shape 1333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4" name="Shape 1334"/>
            <p:cNvGrpSpPr/>
            <p:nvPr/>
          </p:nvGrpSpPr>
          <p:grpSpPr>
            <a:xfrm>
              <a:off x="8045968" y="2464392"/>
              <a:ext cx="266521" cy="733604"/>
              <a:chOff x="2379133" y="905927"/>
              <a:chExt cx="1092301" cy="2582205"/>
            </a:xfrm>
          </p:grpSpPr>
          <p:sp>
            <p:nvSpPr>
              <p:cNvPr id="1335" name="Shape 1335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Shape 1336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Shape 1337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Shape 1338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Shape 1339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0" name="Shape 1340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1" name="Shape 1341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2" name="Shape 1342"/>
            <p:cNvGrpSpPr/>
            <p:nvPr/>
          </p:nvGrpSpPr>
          <p:grpSpPr>
            <a:xfrm>
              <a:off x="8951374" y="5400770"/>
              <a:ext cx="431078" cy="491215"/>
              <a:chOff x="1774818" y="1371597"/>
              <a:chExt cx="1725000" cy="2302931"/>
            </a:xfrm>
          </p:grpSpPr>
          <p:sp>
            <p:nvSpPr>
              <p:cNvPr id="1343" name="Shape 1343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Shape 1344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5" name="Shape 1345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6" name="Shape 1346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Shape 1347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Shape 1348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9" name="Shape 1349"/>
            <p:cNvGrpSpPr/>
            <p:nvPr/>
          </p:nvGrpSpPr>
          <p:grpSpPr>
            <a:xfrm>
              <a:off x="9191012" y="5945535"/>
              <a:ext cx="431078" cy="572278"/>
              <a:chOff x="1774818" y="1371597"/>
              <a:chExt cx="1725000" cy="2302931"/>
            </a:xfrm>
          </p:grpSpPr>
          <p:sp>
            <p:nvSpPr>
              <p:cNvPr id="1350" name="Shape 1350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Shape 1351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Shape 1352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Shape 1353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Shape 1354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5" name="Shape 1355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6" name="Shape 1356"/>
            <p:cNvGrpSpPr/>
            <p:nvPr/>
          </p:nvGrpSpPr>
          <p:grpSpPr>
            <a:xfrm>
              <a:off x="8932655" y="6049432"/>
              <a:ext cx="431078" cy="657026"/>
              <a:chOff x="1774818" y="1371597"/>
              <a:chExt cx="1725000" cy="2302931"/>
            </a:xfrm>
          </p:grpSpPr>
          <p:sp>
            <p:nvSpPr>
              <p:cNvPr id="1357" name="Shape 1357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8" name="Shape 1358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9" name="Shape 1359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Shape 1360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Shape 1361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2" name="Shape 1362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3" name="Shape 1363"/>
            <p:cNvGrpSpPr/>
            <p:nvPr/>
          </p:nvGrpSpPr>
          <p:grpSpPr>
            <a:xfrm>
              <a:off x="8791024" y="4704781"/>
              <a:ext cx="441508" cy="815460"/>
              <a:chOff x="2379133" y="905927"/>
              <a:chExt cx="1092301" cy="2582205"/>
            </a:xfrm>
          </p:grpSpPr>
          <p:sp>
            <p:nvSpPr>
              <p:cNvPr id="1364" name="Shape 1364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Shape 1365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Shape 1366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Shape 1367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Shape 1368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Shape 1369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Shape 1370"/>
              <p:cNvSpPr/>
              <p:nvPr/>
            </p:nvSpPr>
            <p:spPr>
              <a:xfrm>
                <a:off x="3028948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1" name="Shape 1371"/>
            <p:cNvGrpSpPr/>
            <p:nvPr/>
          </p:nvGrpSpPr>
          <p:grpSpPr>
            <a:xfrm>
              <a:off x="8724330" y="4261861"/>
              <a:ext cx="266521" cy="733604"/>
              <a:chOff x="2379133" y="905927"/>
              <a:chExt cx="1092301" cy="2582205"/>
            </a:xfrm>
          </p:grpSpPr>
          <p:sp>
            <p:nvSpPr>
              <p:cNvPr id="1372" name="Shape 1372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Shape 1373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Shape 1374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Shape 1375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6" name="Shape 1376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Shape 1377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Shape 1378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79" name="Shape 1379"/>
          <p:cNvGrpSpPr/>
          <p:nvPr/>
        </p:nvGrpSpPr>
        <p:grpSpPr>
          <a:xfrm>
            <a:off x="3051516" y="2983495"/>
            <a:ext cx="376195" cy="877852"/>
            <a:chOff x="8045968" y="2464392"/>
            <a:chExt cx="1852267" cy="4300383"/>
          </a:xfrm>
        </p:grpSpPr>
        <p:grpSp>
          <p:nvGrpSpPr>
            <p:cNvPr id="1380" name="Shape 1380"/>
            <p:cNvGrpSpPr/>
            <p:nvPr/>
          </p:nvGrpSpPr>
          <p:grpSpPr>
            <a:xfrm>
              <a:off x="8419487" y="3525260"/>
              <a:ext cx="242491" cy="546395"/>
              <a:chOff x="2379133" y="905927"/>
              <a:chExt cx="1092301" cy="2582205"/>
            </a:xfrm>
          </p:grpSpPr>
          <p:sp>
            <p:nvSpPr>
              <p:cNvPr id="1381" name="Shape 1381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2" name="Shape 1382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Shape 1383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Shape 1384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Shape 1385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Shape 1386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Shape 1387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8" name="Shape 1388"/>
            <p:cNvGrpSpPr/>
            <p:nvPr/>
          </p:nvGrpSpPr>
          <p:grpSpPr>
            <a:xfrm>
              <a:off x="9505969" y="6233573"/>
              <a:ext cx="392265" cy="531202"/>
              <a:chOff x="1774818" y="1371597"/>
              <a:chExt cx="1725000" cy="2225397"/>
            </a:xfrm>
          </p:grpSpPr>
          <p:sp>
            <p:nvSpPr>
              <p:cNvPr id="1389" name="Shape 1389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Shape 1390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Shape 1391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2" name="Shape 1392"/>
              <p:cNvSpPr/>
              <p:nvPr/>
            </p:nvSpPr>
            <p:spPr>
              <a:xfrm rot="10800000">
                <a:off x="2114543" y="2150532"/>
                <a:ext cx="1045638" cy="1446462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Shape 1393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Shape 1394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5" name="Shape 1395"/>
            <p:cNvGrpSpPr/>
            <p:nvPr/>
          </p:nvGrpSpPr>
          <p:grpSpPr>
            <a:xfrm>
              <a:off x="8531453" y="3900404"/>
              <a:ext cx="341895" cy="545564"/>
              <a:chOff x="1774818" y="1371597"/>
              <a:chExt cx="1725000" cy="2302931"/>
            </a:xfrm>
          </p:grpSpPr>
          <p:sp>
            <p:nvSpPr>
              <p:cNvPr id="1396" name="Shape 1396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7" name="Shape 1397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8" name="Shape 1398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9" name="Shape 1399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0" name="Shape 1400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1" name="Shape 1401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2" name="Shape 1402"/>
            <p:cNvGrpSpPr/>
            <p:nvPr/>
          </p:nvGrpSpPr>
          <p:grpSpPr>
            <a:xfrm>
              <a:off x="8563778" y="6062682"/>
              <a:ext cx="461934" cy="698486"/>
              <a:chOff x="2379133" y="905927"/>
              <a:chExt cx="1092301" cy="2582205"/>
            </a:xfrm>
          </p:grpSpPr>
          <p:sp>
            <p:nvSpPr>
              <p:cNvPr id="1403" name="Shape 1403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4" name="Shape 1404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Shape 1405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Shape 1406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Shape 1407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Shape 1408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Shape 1409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0" name="Shape 1410"/>
            <p:cNvGrpSpPr/>
            <p:nvPr/>
          </p:nvGrpSpPr>
          <p:grpSpPr>
            <a:xfrm>
              <a:off x="8176602" y="2982855"/>
              <a:ext cx="431078" cy="637912"/>
              <a:chOff x="1774818" y="1371597"/>
              <a:chExt cx="1725000" cy="2302931"/>
            </a:xfrm>
          </p:grpSpPr>
          <p:sp>
            <p:nvSpPr>
              <p:cNvPr id="1411" name="Shape 1411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2" name="Shape 1412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Shape 1413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4" name="Shape 1414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5" name="Shape 1415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Shape 1416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7" name="Shape 1417"/>
            <p:cNvGrpSpPr/>
            <p:nvPr/>
          </p:nvGrpSpPr>
          <p:grpSpPr>
            <a:xfrm>
              <a:off x="8045968" y="2464392"/>
              <a:ext cx="266521" cy="733604"/>
              <a:chOff x="2379133" y="905927"/>
              <a:chExt cx="1092301" cy="2582205"/>
            </a:xfrm>
          </p:grpSpPr>
          <p:sp>
            <p:nvSpPr>
              <p:cNvPr id="1418" name="Shape 1418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9" name="Shape 1419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Shape 1420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Shape 1421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Shape 1422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Shape 1423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Shape 1424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5" name="Shape 1425"/>
            <p:cNvGrpSpPr/>
            <p:nvPr/>
          </p:nvGrpSpPr>
          <p:grpSpPr>
            <a:xfrm>
              <a:off x="8951374" y="5400770"/>
              <a:ext cx="431078" cy="491215"/>
              <a:chOff x="1774818" y="1371597"/>
              <a:chExt cx="1725000" cy="2302931"/>
            </a:xfrm>
          </p:grpSpPr>
          <p:sp>
            <p:nvSpPr>
              <p:cNvPr id="1426" name="Shape 1426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Shape 1427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Shape 1428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9" name="Shape 1429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Shape 1430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Shape 1431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2" name="Shape 1432"/>
            <p:cNvGrpSpPr/>
            <p:nvPr/>
          </p:nvGrpSpPr>
          <p:grpSpPr>
            <a:xfrm>
              <a:off x="9191012" y="5945535"/>
              <a:ext cx="431078" cy="572278"/>
              <a:chOff x="1774818" y="1371597"/>
              <a:chExt cx="1725000" cy="2302931"/>
            </a:xfrm>
          </p:grpSpPr>
          <p:sp>
            <p:nvSpPr>
              <p:cNvPr id="1433" name="Shape 1433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4" name="Shape 1434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5" name="Shape 1435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Shape 1436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Shape 1437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8" name="Shape 1438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9" name="Shape 1439"/>
            <p:cNvGrpSpPr/>
            <p:nvPr/>
          </p:nvGrpSpPr>
          <p:grpSpPr>
            <a:xfrm>
              <a:off x="8932655" y="6049432"/>
              <a:ext cx="431078" cy="657026"/>
              <a:chOff x="1774818" y="1371597"/>
              <a:chExt cx="1725000" cy="2302931"/>
            </a:xfrm>
          </p:grpSpPr>
          <p:sp>
            <p:nvSpPr>
              <p:cNvPr id="1440" name="Shape 1440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1" name="Shape 1441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Shape 1442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Shape 1443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4" name="Shape 1444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Shape 1445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6" name="Shape 1446"/>
            <p:cNvGrpSpPr/>
            <p:nvPr/>
          </p:nvGrpSpPr>
          <p:grpSpPr>
            <a:xfrm>
              <a:off x="8791024" y="4704781"/>
              <a:ext cx="441508" cy="815460"/>
              <a:chOff x="2379133" y="905927"/>
              <a:chExt cx="1092301" cy="2582205"/>
            </a:xfrm>
          </p:grpSpPr>
          <p:sp>
            <p:nvSpPr>
              <p:cNvPr id="1447" name="Shape 1447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Shape 1448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9" name="Shape 1449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0" name="Shape 1450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Shape 1451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2" name="Shape 1452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3" name="Shape 1453"/>
              <p:cNvSpPr/>
              <p:nvPr/>
            </p:nvSpPr>
            <p:spPr>
              <a:xfrm>
                <a:off x="3028948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4" name="Shape 1454"/>
            <p:cNvGrpSpPr/>
            <p:nvPr/>
          </p:nvGrpSpPr>
          <p:grpSpPr>
            <a:xfrm>
              <a:off x="8724330" y="4261861"/>
              <a:ext cx="266521" cy="733604"/>
              <a:chOff x="2379133" y="905927"/>
              <a:chExt cx="1092301" cy="2582205"/>
            </a:xfrm>
          </p:grpSpPr>
          <p:sp>
            <p:nvSpPr>
              <p:cNvPr id="1455" name="Shape 1455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Shape 1456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7" name="Shape 1457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8" name="Shape 1458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Shape 1459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0" name="Shape 1460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1" name="Shape 1461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62" name="Shape 1462"/>
          <p:cNvGrpSpPr/>
          <p:nvPr/>
        </p:nvGrpSpPr>
        <p:grpSpPr>
          <a:xfrm>
            <a:off x="4798525" y="2988959"/>
            <a:ext cx="305994" cy="816500"/>
            <a:chOff x="8045968" y="2464392"/>
            <a:chExt cx="1852267" cy="4300383"/>
          </a:xfrm>
        </p:grpSpPr>
        <p:grpSp>
          <p:nvGrpSpPr>
            <p:cNvPr id="1463" name="Shape 1463"/>
            <p:cNvGrpSpPr/>
            <p:nvPr/>
          </p:nvGrpSpPr>
          <p:grpSpPr>
            <a:xfrm>
              <a:off x="8419487" y="3525260"/>
              <a:ext cx="242491" cy="546395"/>
              <a:chOff x="2379133" y="905927"/>
              <a:chExt cx="1092301" cy="2582205"/>
            </a:xfrm>
          </p:grpSpPr>
          <p:sp>
            <p:nvSpPr>
              <p:cNvPr id="1464" name="Shape 1464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Shape 1465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6" name="Shape 1466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7" name="Shape 1467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8" name="Shape 1468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9" name="Shape 1469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0" name="Shape 1470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1" name="Shape 1471"/>
            <p:cNvGrpSpPr/>
            <p:nvPr/>
          </p:nvGrpSpPr>
          <p:grpSpPr>
            <a:xfrm>
              <a:off x="9505969" y="6233573"/>
              <a:ext cx="392265" cy="531202"/>
              <a:chOff x="1774818" y="1371597"/>
              <a:chExt cx="1725000" cy="2225397"/>
            </a:xfrm>
          </p:grpSpPr>
          <p:sp>
            <p:nvSpPr>
              <p:cNvPr id="1472" name="Shape 1472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Shape 1473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4" name="Shape 1474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Shape 1475"/>
              <p:cNvSpPr/>
              <p:nvPr/>
            </p:nvSpPr>
            <p:spPr>
              <a:xfrm rot="10800000">
                <a:off x="2114543" y="2150532"/>
                <a:ext cx="1045638" cy="1446462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6" name="Shape 1476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7" name="Shape 1477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8" name="Shape 1478"/>
            <p:cNvGrpSpPr/>
            <p:nvPr/>
          </p:nvGrpSpPr>
          <p:grpSpPr>
            <a:xfrm>
              <a:off x="8531453" y="3900404"/>
              <a:ext cx="341895" cy="545564"/>
              <a:chOff x="1774818" y="1371597"/>
              <a:chExt cx="1725000" cy="2302931"/>
            </a:xfrm>
          </p:grpSpPr>
          <p:sp>
            <p:nvSpPr>
              <p:cNvPr id="1479" name="Shape 1479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0" name="Shape 1480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1" name="Shape 1481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Shape 1482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Shape 1483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Shape 1484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5" name="Shape 1485"/>
            <p:cNvGrpSpPr/>
            <p:nvPr/>
          </p:nvGrpSpPr>
          <p:grpSpPr>
            <a:xfrm>
              <a:off x="8563778" y="6062682"/>
              <a:ext cx="461934" cy="698486"/>
              <a:chOff x="2379133" y="905927"/>
              <a:chExt cx="1092301" cy="2582205"/>
            </a:xfrm>
          </p:grpSpPr>
          <p:sp>
            <p:nvSpPr>
              <p:cNvPr id="1486" name="Shape 1486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7" name="Shape 1487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8" name="Shape 1488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9" name="Shape 1489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0" name="Shape 1490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Shape 1491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2" name="Shape 1492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3" name="Shape 1493"/>
            <p:cNvGrpSpPr/>
            <p:nvPr/>
          </p:nvGrpSpPr>
          <p:grpSpPr>
            <a:xfrm>
              <a:off x="8176602" y="2982855"/>
              <a:ext cx="431078" cy="637912"/>
              <a:chOff x="1774818" y="1371597"/>
              <a:chExt cx="1725000" cy="2302931"/>
            </a:xfrm>
          </p:grpSpPr>
          <p:sp>
            <p:nvSpPr>
              <p:cNvPr id="1494" name="Shape 1494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5" name="Shape 1495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6" name="Shape 1496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Shape 1497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8" name="Shape 1498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9" name="Shape 1499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0" name="Shape 1500"/>
            <p:cNvGrpSpPr/>
            <p:nvPr/>
          </p:nvGrpSpPr>
          <p:grpSpPr>
            <a:xfrm>
              <a:off x="8045968" y="2464392"/>
              <a:ext cx="266521" cy="733604"/>
              <a:chOff x="2379133" y="905927"/>
              <a:chExt cx="1092301" cy="2582205"/>
            </a:xfrm>
          </p:grpSpPr>
          <p:sp>
            <p:nvSpPr>
              <p:cNvPr id="1501" name="Shape 1501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Shape 1502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Shape 1503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4" name="Shape 1504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5" name="Shape 1505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Shape 1506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7" name="Shape 1507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8" name="Shape 1508"/>
            <p:cNvGrpSpPr/>
            <p:nvPr/>
          </p:nvGrpSpPr>
          <p:grpSpPr>
            <a:xfrm>
              <a:off x="8951374" y="5400770"/>
              <a:ext cx="431078" cy="491215"/>
              <a:chOff x="1774818" y="1371597"/>
              <a:chExt cx="1725000" cy="2302931"/>
            </a:xfrm>
          </p:grpSpPr>
          <p:sp>
            <p:nvSpPr>
              <p:cNvPr id="1509" name="Shape 1509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0" name="Shape 1510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1" name="Shape 1511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2" name="Shape 1512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3" name="Shape 1513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4" name="Shape 1514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5" name="Shape 1515"/>
            <p:cNvGrpSpPr/>
            <p:nvPr/>
          </p:nvGrpSpPr>
          <p:grpSpPr>
            <a:xfrm>
              <a:off x="9191012" y="5945535"/>
              <a:ext cx="431078" cy="572278"/>
              <a:chOff x="1774818" y="1371597"/>
              <a:chExt cx="1725000" cy="2302931"/>
            </a:xfrm>
          </p:grpSpPr>
          <p:sp>
            <p:nvSpPr>
              <p:cNvPr id="1516" name="Shape 1516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7" name="Shape 1517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Shape 1518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9" name="Shape 1519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0" name="Shape 1520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1" name="Shape 1521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2" name="Shape 1522"/>
            <p:cNvGrpSpPr/>
            <p:nvPr/>
          </p:nvGrpSpPr>
          <p:grpSpPr>
            <a:xfrm>
              <a:off x="8932655" y="6049432"/>
              <a:ext cx="431078" cy="657026"/>
              <a:chOff x="1774818" y="1371597"/>
              <a:chExt cx="1725000" cy="2302931"/>
            </a:xfrm>
          </p:grpSpPr>
          <p:sp>
            <p:nvSpPr>
              <p:cNvPr id="1523" name="Shape 1523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Shape 1524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Shape 1525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6" name="Shape 1526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7" name="Shape 1527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8" name="Shape 1528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9" name="Shape 1529"/>
            <p:cNvGrpSpPr/>
            <p:nvPr/>
          </p:nvGrpSpPr>
          <p:grpSpPr>
            <a:xfrm>
              <a:off x="8791024" y="4704781"/>
              <a:ext cx="441508" cy="815460"/>
              <a:chOff x="2379133" y="905927"/>
              <a:chExt cx="1092301" cy="2582205"/>
            </a:xfrm>
          </p:grpSpPr>
          <p:sp>
            <p:nvSpPr>
              <p:cNvPr id="1530" name="Shape 1530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1" name="Shape 1531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2" name="Shape 1532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3" name="Shape 1533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4" name="Shape 1534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5" name="Shape 1535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6" name="Shape 1536"/>
              <p:cNvSpPr/>
              <p:nvPr/>
            </p:nvSpPr>
            <p:spPr>
              <a:xfrm>
                <a:off x="3028948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7" name="Shape 1537"/>
            <p:cNvGrpSpPr/>
            <p:nvPr/>
          </p:nvGrpSpPr>
          <p:grpSpPr>
            <a:xfrm>
              <a:off x="8724330" y="4261861"/>
              <a:ext cx="266521" cy="733604"/>
              <a:chOff x="2379133" y="905927"/>
              <a:chExt cx="1092301" cy="2582205"/>
            </a:xfrm>
          </p:grpSpPr>
          <p:sp>
            <p:nvSpPr>
              <p:cNvPr id="1538" name="Shape 1538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9" name="Shape 1539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0" name="Shape 1540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1" name="Shape 1541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2" name="Shape 1542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Shape 1543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Shape 1544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45" name="Shape 1545"/>
          <p:cNvSpPr txBox="1"/>
          <p:nvPr/>
        </p:nvSpPr>
        <p:spPr>
          <a:xfrm>
            <a:off x="4518800" y="3783367"/>
            <a:ext cx="13875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Outmigration and patients lost to follow up</a:t>
            </a:r>
            <a:endParaRPr/>
          </a:p>
        </p:txBody>
      </p:sp>
      <p:grpSp>
        <p:nvGrpSpPr>
          <p:cNvPr id="1546" name="Shape 1546"/>
          <p:cNvGrpSpPr/>
          <p:nvPr/>
        </p:nvGrpSpPr>
        <p:grpSpPr>
          <a:xfrm>
            <a:off x="8017032" y="2038353"/>
            <a:ext cx="440083" cy="434395"/>
            <a:chOff x="872143" y="2086449"/>
            <a:chExt cx="4961100" cy="4003797"/>
          </a:xfrm>
        </p:grpSpPr>
        <p:sp>
          <p:nvSpPr>
            <p:cNvPr id="1547" name="Shape 1547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48" name="Shape 1548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1549" name="Shape 1549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1550" name="Shape 155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1" name="Shape 155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2" name="Shape 155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3" name="Shape 155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4" name="Shape 155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5" name="Shape 155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6" name="Shape 155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57" name="Shape 1557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1558" name="Shape 155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9" name="Shape 155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0" name="Shape 156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1" name="Shape 156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2" name="Shape 156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3" name="Shape 156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4" name="Shape 156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65" name="Shape 1565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1566" name="Shape 156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7" name="Shape 156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8" name="Shape 156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9" name="Shape 156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0" name="Shape 157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1" name="Shape 157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2" name="Shape 157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73" name="Shape 1573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1574" name="Shape 157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5" name="Shape 157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6" name="Shape 157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7" name="Shape 157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8" name="Shape 157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9" name="Shape 157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0" name="Shape 158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81" name="Shape 1581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1582" name="Shape 158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3" name="Shape 158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4" name="Shape 158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5" name="Shape 158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6" name="Shape 158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7" name="Shape 158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8" name="Shape 158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89" name="Shape 1589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1590" name="Shape 159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1" name="Shape 159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2" name="Shape 159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3" name="Shape 159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4" name="Shape 159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5" name="Shape 159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6" name="Shape 159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97" name="Shape 1597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598" name="Shape 159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9" name="Shape 159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0" name="Shape 160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1" name="Shape 160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2" name="Shape 160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3" name="Shape 160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4" name="Shape 160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05" name="Shape 1605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1606" name="Shape 160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7" name="Shape 160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8" name="Shape 160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9" name="Shape 160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0" name="Shape 161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1" name="Shape 161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2" name="Shape 161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13" name="Shape 1613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1614" name="Shape 161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5" name="Shape 161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6" name="Shape 161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7" name="Shape 161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8" name="Shape 161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9" name="Shape 161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0" name="Shape 162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21" name="Shape 1621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1622" name="Shape 162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3" name="Shape 162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4" name="Shape 162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5" name="Shape 162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6" name="Shape 162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7" name="Shape 162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28" name="Shape 1628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1629" name="Shape 162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0" name="Shape 163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1" name="Shape 163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2" name="Shape 163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3" name="Shape 163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4" name="Shape 163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35" name="Shape 1635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1636" name="Shape 163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7" name="Shape 163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8" name="Shape 163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9" name="Shape 163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0" name="Shape 164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1" name="Shape 164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42" name="Shape 1642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1643" name="Shape 164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4" name="Shape 164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5" name="Shape 164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6" name="Shape 164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7" name="Shape 164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8" name="Shape 164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49" name="Shape 1649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1650" name="Shape 165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1" name="Shape 165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2" name="Shape 165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3" name="Shape 165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4" name="Shape 165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5" name="Shape 165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56" name="Shape 1656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1657" name="Shape 165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8" name="Shape 165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9" name="Shape 165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0" name="Shape 166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1" name="Shape 166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2" name="Shape 166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63" name="Shape 1663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1664" name="Shape 166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5" name="Shape 166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6" name="Shape 166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7" name="Shape 1667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8" name="Shape 166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9" name="Shape 166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70" name="Shape 1670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1671" name="Shape 167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2" name="Shape 167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3" name="Shape 167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4" name="Shape 167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5" name="Shape 167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6" name="Shape 167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77" name="Shape 1677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1678" name="Shape 167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9" name="Shape 167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0" name="Shape 168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1" name="Shape 168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2" name="Shape 168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3" name="Shape 168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84" name="Shape 1684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1685" name="Shape 168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6" name="Shape 168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7" name="Shape 168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8" name="Shape 168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9" name="Shape 168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0" name="Shape 169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91" name="Shape 1691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692" name="Shape 169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3" name="Shape 169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4" name="Shape 169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5" name="Shape 169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6" name="Shape 169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7" name="Shape 169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98" name="Shape 1698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699" name="Shape 169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0" name="Shape 170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1" name="Shape 170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2" name="Shape 170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3" name="Shape 170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4" name="Shape 170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05" name="Shape 1705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706" name="Shape 170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7" name="Shape 170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8" name="Shape 170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9" name="Shape 170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0" name="Shape 171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1" name="Shape 171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12" name="Shape 1712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713" name="Shape 1713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4" name="Shape 1714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5" name="Shape 1715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6" name="Shape 1716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7" name="Shape 1717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8" name="Shape 1718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9" name="Shape 1719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20" name="Shape 1720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721" name="Shape 1721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2" name="Shape 1722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3" name="Shape 1723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4" name="Shape 1724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5" name="Shape 1725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6" name="Shape 1726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7" name="Shape 1727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28" name="Shape 1728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1729" name="Shape 1729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0" name="Shape 1730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1" name="Shape 1731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2" name="Shape 1732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3" name="Shape 1733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4" name="Shape 1734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5" name="Shape 1735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36" name="Shape 1736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1737" name="Shape 1737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8" name="Shape 1738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9" name="Shape 1739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40" name="Shape 1740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41" name="Shape 1741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42" name="Shape 1742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43" name="Shape 1743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744" name="Shape 1744"/>
          <p:cNvGrpSpPr/>
          <p:nvPr/>
        </p:nvGrpSpPr>
        <p:grpSpPr>
          <a:xfrm>
            <a:off x="7790928" y="3596474"/>
            <a:ext cx="139903" cy="163889"/>
            <a:chOff x="872143" y="2086449"/>
            <a:chExt cx="4961100" cy="4003797"/>
          </a:xfrm>
        </p:grpSpPr>
        <p:sp>
          <p:nvSpPr>
            <p:cNvPr id="1745" name="Shape 1745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46" name="Shape 1746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1747" name="Shape 1747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1748" name="Shape 174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49" name="Shape 174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0" name="Shape 175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1" name="Shape 175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2" name="Shape 175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3" name="Shape 175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4" name="Shape 175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55" name="Shape 1755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1756" name="Shape 175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7" name="Shape 175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8" name="Shape 175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9" name="Shape 175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0" name="Shape 176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1" name="Shape 176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2" name="Shape 176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63" name="Shape 1763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1764" name="Shape 176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5" name="Shape 176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6" name="Shape 176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7" name="Shape 176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8" name="Shape 176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9" name="Shape 176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0" name="Shape 177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71" name="Shape 1771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1772" name="Shape 177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3" name="Shape 177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4" name="Shape 177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5" name="Shape 177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6" name="Shape 177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7" name="Shape 177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8" name="Shape 177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79" name="Shape 1779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1780" name="Shape 178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1" name="Shape 178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2" name="Shape 178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3" name="Shape 178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4" name="Shape 178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5" name="Shape 178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6" name="Shape 178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87" name="Shape 1787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1788" name="Shape 178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9" name="Shape 178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0" name="Shape 179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1" name="Shape 179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2" name="Shape 179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3" name="Shape 179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4" name="Shape 179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95" name="Shape 1795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796" name="Shape 179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7" name="Shape 179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8" name="Shape 179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9" name="Shape 179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0" name="Shape 180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1" name="Shape 180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2" name="Shape 180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03" name="Shape 1803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1804" name="Shape 180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5" name="Shape 180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6" name="Shape 180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7" name="Shape 180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8" name="Shape 180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9" name="Shape 180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0" name="Shape 181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11" name="Shape 1811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1812" name="Shape 181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3" name="Shape 181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4" name="Shape 181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5" name="Shape 181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6" name="Shape 181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7" name="Shape 181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8" name="Shape 181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19" name="Shape 1819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1820" name="Shape 182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1" name="Shape 182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2" name="Shape 182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3" name="Shape 182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4" name="Shape 182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5" name="Shape 182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26" name="Shape 1826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1827" name="Shape 182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8" name="Shape 182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9" name="Shape 182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0" name="Shape 183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1" name="Shape 183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2" name="Shape 183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33" name="Shape 1833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1834" name="Shape 183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5" name="Shape 183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6" name="Shape 183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7" name="Shape 183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8" name="Shape 183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9" name="Shape 183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40" name="Shape 1840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1841" name="Shape 184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2" name="Shape 184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3" name="Shape 184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4" name="Shape 184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5" name="Shape 184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6" name="Shape 184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47" name="Shape 1847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1848" name="Shape 184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9" name="Shape 184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0" name="Shape 185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1" name="Shape 185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2" name="Shape 185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3" name="Shape 185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54" name="Shape 1854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1855" name="Shape 185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6" name="Shape 185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7" name="Shape 185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8" name="Shape 185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9" name="Shape 185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0" name="Shape 186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61" name="Shape 1861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1862" name="Shape 186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3" name="Shape 186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4" name="Shape 186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5" name="Shape 1865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6" name="Shape 186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7" name="Shape 186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68" name="Shape 1868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1869" name="Shape 186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0" name="Shape 187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1" name="Shape 187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2" name="Shape 187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3" name="Shape 187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4" name="Shape 187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75" name="Shape 1875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1876" name="Shape 187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7" name="Shape 187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8" name="Shape 187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9" name="Shape 187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0" name="Shape 188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1" name="Shape 188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2" name="Shape 1882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1883" name="Shape 188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4" name="Shape 188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5" name="Shape 188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6" name="Shape 188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7" name="Shape 188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8" name="Shape 188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9" name="Shape 1889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890" name="Shape 189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1" name="Shape 189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2" name="Shape 189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3" name="Shape 189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4" name="Shape 189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5" name="Shape 189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96" name="Shape 1896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897" name="Shape 189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8" name="Shape 189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9" name="Shape 189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0" name="Shape 190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1" name="Shape 190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2" name="Shape 190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03" name="Shape 1903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1904" name="Shape 190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5" name="Shape 190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6" name="Shape 190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7" name="Shape 190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8" name="Shape 190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9" name="Shape 190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10" name="Shape 1910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911" name="Shape 1911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2" name="Shape 1912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3" name="Shape 1913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4" name="Shape 1914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5" name="Shape 1915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6" name="Shape 1916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7" name="Shape 1917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18" name="Shape 1918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919" name="Shape 1919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0" name="Shape 1920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1" name="Shape 1921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2" name="Shape 1922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3" name="Shape 1923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4" name="Shape 1924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5" name="Shape 1925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26" name="Shape 1926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1927" name="Shape 1927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8" name="Shape 1928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9" name="Shape 1929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0" name="Shape 1930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1" name="Shape 1931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2" name="Shape 1932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3" name="Shape 1933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34" name="Shape 1934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1935" name="Shape 1935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6" name="Shape 1936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7" name="Shape 1937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8" name="Shape 1938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9" name="Shape 1939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0" name="Shape 1940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1" name="Shape 1941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942" name="Shape 1942"/>
          <p:cNvGrpSpPr/>
          <p:nvPr/>
        </p:nvGrpSpPr>
        <p:grpSpPr>
          <a:xfrm>
            <a:off x="8626064" y="3548576"/>
            <a:ext cx="139903" cy="196453"/>
            <a:chOff x="872143" y="2086449"/>
            <a:chExt cx="4961100" cy="4003797"/>
          </a:xfrm>
        </p:grpSpPr>
        <p:sp>
          <p:nvSpPr>
            <p:cNvPr id="1943" name="Shape 1943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44" name="Shape 1944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1945" name="Shape 1945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1946" name="Shape 194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7" name="Shape 194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8" name="Shape 194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9" name="Shape 194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0" name="Shape 195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1" name="Shape 195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2" name="Shape 195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53" name="Shape 1953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1954" name="Shape 195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5" name="Shape 195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6" name="Shape 195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7" name="Shape 195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8" name="Shape 195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9" name="Shape 195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0" name="Shape 196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61" name="Shape 1961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1962" name="Shape 196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3" name="Shape 196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4" name="Shape 196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5" name="Shape 196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6" name="Shape 196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7" name="Shape 196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8" name="Shape 196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69" name="Shape 1969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1970" name="Shape 197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1" name="Shape 197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2" name="Shape 197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3" name="Shape 197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4" name="Shape 197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5" name="Shape 197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6" name="Shape 197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77" name="Shape 1977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1978" name="Shape 197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9" name="Shape 197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0" name="Shape 198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1" name="Shape 198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2" name="Shape 198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3" name="Shape 198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4" name="Shape 198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85" name="Shape 1985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1986" name="Shape 198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7" name="Shape 198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8" name="Shape 198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9" name="Shape 198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0" name="Shape 199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1" name="Shape 199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2" name="Shape 199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93" name="Shape 1993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1994" name="Shape 199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5" name="Shape 199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6" name="Shape 199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7" name="Shape 199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8" name="Shape 199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9" name="Shape 199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0" name="Shape 200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01" name="Shape 2001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2002" name="Shape 200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3" name="Shape 200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4" name="Shape 200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5" name="Shape 200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6" name="Shape 200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7" name="Shape 200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8" name="Shape 200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09" name="Shape 2009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2010" name="Shape 201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1" name="Shape 201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2" name="Shape 201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3" name="Shape 201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4" name="Shape 201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5" name="Shape 201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6" name="Shape 201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17" name="Shape 2017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2018" name="Shape 201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9" name="Shape 201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0" name="Shape 202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1" name="Shape 202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2" name="Shape 202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3" name="Shape 202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24" name="Shape 2024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2025" name="Shape 202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6" name="Shape 202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7" name="Shape 202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8" name="Shape 202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9" name="Shape 202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0" name="Shape 203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31" name="Shape 2031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2032" name="Shape 203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3" name="Shape 203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4" name="Shape 203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5" name="Shape 203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6" name="Shape 203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7" name="Shape 203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38" name="Shape 2038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2039" name="Shape 203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0" name="Shape 204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1" name="Shape 204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2" name="Shape 204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3" name="Shape 204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4" name="Shape 204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45" name="Shape 2045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2046" name="Shape 204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7" name="Shape 204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8" name="Shape 204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9" name="Shape 204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0" name="Shape 205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1" name="Shape 205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52" name="Shape 2052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2053" name="Shape 205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4" name="Shape 205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5" name="Shape 205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6" name="Shape 205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7" name="Shape 205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8" name="Shape 205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59" name="Shape 2059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2060" name="Shape 206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1" name="Shape 206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2" name="Shape 206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3" name="Shape 2063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4" name="Shape 206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5" name="Shape 206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66" name="Shape 2066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2067" name="Shape 206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8" name="Shape 206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9" name="Shape 206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0" name="Shape 207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1" name="Shape 207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2" name="Shape 207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73" name="Shape 2073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2074" name="Shape 207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5" name="Shape 207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6" name="Shape 207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7" name="Shape 207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8" name="Shape 207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9" name="Shape 207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80" name="Shape 2080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2081" name="Shape 208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2" name="Shape 208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3" name="Shape 208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4" name="Shape 208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5" name="Shape 208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6" name="Shape 208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87" name="Shape 2087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2088" name="Shape 208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9" name="Shape 208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0" name="Shape 209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1" name="Shape 209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2" name="Shape 209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3" name="Shape 209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94" name="Shape 2094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2095" name="Shape 209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6" name="Shape 209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7" name="Shape 209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8" name="Shape 209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9" name="Shape 209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0" name="Shape 210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01" name="Shape 2101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2102" name="Shape 210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3" name="Shape 210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4" name="Shape 210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5" name="Shape 2105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6" name="Shape 210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7" name="Shape 210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08" name="Shape 2108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2109" name="Shape 2109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0" name="Shape 2110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1" name="Shape 2111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2" name="Shape 2112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3" name="Shape 2113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4" name="Shape 2114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5" name="Shape 2115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16" name="Shape 2116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2117" name="Shape 2117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8" name="Shape 2118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9" name="Shape 2119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0" name="Shape 2120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1" name="Shape 2121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2" name="Shape 2122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3" name="Shape 2123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24" name="Shape 2124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2125" name="Shape 2125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6" name="Shape 2126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7" name="Shape 2127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8" name="Shape 2128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9" name="Shape 2129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0" name="Shape 2130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1" name="Shape 2131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32" name="Shape 2132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2133" name="Shape 2133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4" name="Shape 2134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5" name="Shape 2135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6" name="Shape 2136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7" name="Shape 2137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8" name="Shape 2138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9" name="Shape 2139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140" name="Shape 2140"/>
          <p:cNvSpPr txBox="1"/>
          <p:nvPr/>
        </p:nvSpPr>
        <p:spPr>
          <a:xfrm>
            <a:off x="0" y="0"/>
            <a:ext cx="7060500" cy="4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/>
              <a:t>Patient Journey from ……... to …….. at CHA</a:t>
            </a:r>
            <a:endParaRPr sz="1800" i="1"/>
          </a:p>
        </p:txBody>
      </p:sp>
      <p:sp>
        <p:nvSpPr>
          <p:cNvPr id="2141" name="Shape 2141"/>
          <p:cNvSpPr txBox="1"/>
          <p:nvPr/>
        </p:nvSpPr>
        <p:spPr>
          <a:xfrm>
            <a:off x="4637350" y="5686251"/>
            <a:ext cx="2710500" cy="4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00000"/>
                </a:solidFill>
              </a:rPr>
              <a:t>Specialty Department</a:t>
            </a:r>
            <a:endParaRPr sz="1800" b="1">
              <a:solidFill>
                <a:srgbClr val="C00000"/>
              </a:solidFill>
            </a:endParaRPr>
          </a:p>
        </p:txBody>
      </p:sp>
      <p:sp>
        <p:nvSpPr>
          <p:cNvPr id="2142" name="Shape 2142"/>
          <p:cNvSpPr/>
          <p:nvPr/>
        </p:nvSpPr>
        <p:spPr>
          <a:xfrm>
            <a:off x="7386050" y="2624367"/>
            <a:ext cx="478800" cy="29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Shape 2143"/>
          <p:cNvSpPr txBox="1"/>
          <p:nvPr/>
        </p:nvSpPr>
        <p:spPr>
          <a:xfrm>
            <a:off x="513850" y="5686267"/>
            <a:ext cx="1927200" cy="4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1155CC"/>
                </a:solidFill>
              </a:rPr>
              <a:t>Primary Care</a:t>
            </a:r>
            <a:endParaRPr sz="1800" b="1">
              <a:solidFill>
                <a:srgbClr val="1155CC"/>
              </a:solidFill>
            </a:endParaRPr>
          </a:p>
        </p:txBody>
      </p:sp>
      <p:grpSp>
        <p:nvGrpSpPr>
          <p:cNvPr id="2144" name="Shape 2144"/>
          <p:cNvGrpSpPr/>
          <p:nvPr/>
        </p:nvGrpSpPr>
        <p:grpSpPr>
          <a:xfrm>
            <a:off x="4798525" y="1836047"/>
            <a:ext cx="712186" cy="657156"/>
            <a:chOff x="872143" y="2086449"/>
            <a:chExt cx="4961100" cy="4003797"/>
          </a:xfrm>
        </p:grpSpPr>
        <p:sp>
          <p:nvSpPr>
            <p:cNvPr id="2145" name="Shape 2145"/>
            <p:cNvSpPr/>
            <p:nvPr/>
          </p:nvSpPr>
          <p:spPr>
            <a:xfrm>
              <a:off x="872143" y="2162046"/>
              <a:ext cx="4961100" cy="3928200"/>
            </a:xfrm>
            <a:prstGeom prst="ellipse">
              <a:avLst/>
            </a:prstGeom>
            <a:solidFill>
              <a:srgbClr val="BBD6EE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46" name="Shape 2146"/>
            <p:cNvGrpSpPr/>
            <p:nvPr/>
          </p:nvGrpSpPr>
          <p:grpSpPr>
            <a:xfrm>
              <a:off x="1021687" y="2086449"/>
              <a:ext cx="4661676" cy="3639136"/>
              <a:chOff x="325684" y="816009"/>
              <a:chExt cx="4900837" cy="4925739"/>
            </a:xfrm>
          </p:grpSpPr>
          <p:grpSp>
            <p:nvGrpSpPr>
              <p:cNvPr id="2147" name="Shape 2147"/>
              <p:cNvGrpSpPr/>
              <p:nvPr/>
            </p:nvGrpSpPr>
            <p:grpSpPr>
              <a:xfrm>
                <a:off x="896270" y="1713862"/>
                <a:ext cx="491099" cy="1082719"/>
                <a:chOff x="2379133" y="905927"/>
                <a:chExt cx="1092301" cy="2582205"/>
              </a:xfrm>
            </p:grpSpPr>
            <p:sp>
              <p:nvSpPr>
                <p:cNvPr id="2148" name="Shape 214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9" name="Shape 214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0" name="Shape 215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1" name="Shape 215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2" name="Shape 215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3" name="Shape 215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4" name="Shape 215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7161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55" name="Shape 2155"/>
              <p:cNvGrpSpPr/>
              <p:nvPr/>
            </p:nvGrpSpPr>
            <p:grpSpPr>
              <a:xfrm>
                <a:off x="1296231" y="1407020"/>
                <a:ext cx="486183" cy="1039596"/>
                <a:chOff x="2379133" y="905927"/>
                <a:chExt cx="1092301" cy="2582205"/>
              </a:xfrm>
            </p:grpSpPr>
            <p:sp>
              <p:nvSpPr>
                <p:cNvPr id="2156" name="Shape 215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7" name="Shape 215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8" name="Shape 215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9" name="Shape 215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0" name="Shape 216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1" name="Shape 216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2" name="Shape 216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63" name="Shape 2163"/>
              <p:cNvGrpSpPr/>
              <p:nvPr/>
            </p:nvGrpSpPr>
            <p:grpSpPr>
              <a:xfrm>
                <a:off x="3157151" y="3034036"/>
                <a:ext cx="518625" cy="902739"/>
                <a:chOff x="2379133" y="905927"/>
                <a:chExt cx="1092301" cy="2582205"/>
              </a:xfrm>
            </p:grpSpPr>
            <p:sp>
              <p:nvSpPr>
                <p:cNvPr id="2164" name="Shape 216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5" name="Shape 216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6" name="Shape 216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7" name="Shape 216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8" name="Shape 216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9" name="Shape 216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0" name="Shape 217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71" name="Shape 2171"/>
              <p:cNvGrpSpPr/>
              <p:nvPr/>
            </p:nvGrpSpPr>
            <p:grpSpPr>
              <a:xfrm>
                <a:off x="3660619" y="3913582"/>
                <a:ext cx="565266" cy="931401"/>
                <a:chOff x="2379133" y="905927"/>
                <a:chExt cx="1092301" cy="2582205"/>
              </a:xfrm>
            </p:grpSpPr>
            <p:sp>
              <p:nvSpPr>
                <p:cNvPr id="2172" name="Shape 217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3" name="Shape 217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4" name="Shape 217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5" name="Shape 217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6" name="Shape 217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7" name="Shape 217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8" name="Shape 217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79" name="Shape 2179"/>
              <p:cNvGrpSpPr/>
              <p:nvPr/>
            </p:nvGrpSpPr>
            <p:grpSpPr>
              <a:xfrm>
                <a:off x="2496448" y="2861025"/>
                <a:ext cx="521683" cy="855226"/>
                <a:chOff x="2379133" y="905927"/>
                <a:chExt cx="1092301" cy="2582205"/>
              </a:xfrm>
            </p:grpSpPr>
            <p:sp>
              <p:nvSpPr>
                <p:cNvPr id="2180" name="Shape 2180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1" name="Shape 2181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2" name="Shape 2182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3" name="Shape 2183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4" name="Shape 2184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5" name="Shape 2185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6" name="Shape 2186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87" name="Shape 2187"/>
              <p:cNvGrpSpPr/>
              <p:nvPr/>
            </p:nvGrpSpPr>
            <p:grpSpPr>
              <a:xfrm>
                <a:off x="707644" y="3288468"/>
                <a:ext cx="486183" cy="1046826"/>
                <a:chOff x="2379133" y="905927"/>
                <a:chExt cx="1092301" cy="2582205"/>
              </a:xfrm>
            </p:grpSpPr>
            <p:sp>
              <p:nvSpPr>
                <p:cNvPr id="2188" name="Shape 2188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9" name="Shape 2189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0" name="Shape 2190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1" name="Shape 2191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2" name="Shape 2192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3" name="Shape 2193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4" name="Shape 2194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95" name="Shape 2195"/>
              <p:cNvGrpSpPr/>
              <p:nvPr/>
            </p:nvGrpSpPr>
            <p:grpSpPr>
              <a:xfrm>
                <a:off x="2073372" y="342357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2196" name="Shape 2196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7" name="Shape 2197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8" name="Shape 2198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9" name="Shape 2199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0" name="Shape 2200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1" name="Shape 2201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2" name="Shape 2202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03" name="Shape 2203"/>
              <p:cNvGrpSpPr/>
              <p:nvPr/>
            </p:nvGrpSpPr>
            <p:grpSpPr>
              <a:xfrm>
                <a:off x="1166633" y="2597696"/>
                <a:ext cx="486183" cy="902739"/>
                <a:chOff x="2379133" y="905927"/>
                <a:chExt cx="1092301" cy="2582205"/>
              </a:xfrm>
            </p:grpSpPr>
            <p:sp>
              <p:nvSpPr>
                <p:cNvPr id="2204" name="Shape 2204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5" name="Shape 2205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6" name="Shape 2206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7" name="Shape 2207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8" name="Shape 2208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9" name="Shape 2209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0" name="Shape 2210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11" name="Shape 2211"/>
              <p:cNvGrpSpPr/>
              <p:nvPr/>
            </p:nvGrpSpPr>
            <p:grpSpPr>
              <a:xfrm>
                <a:off x="3384572" y="1973126"/>
                <a:ext cx="486183" cy="902739"/>
                <a:chOff x="2379133" y="905927"/>
                <a:chExt cx="1092301" cy="2582205"/>
              </a:xfrm>
            </p:grpSpPr>
            <p:sp>
              <p:nvSpPr>
                <p:cNvPr id="2212" name="Shape 2212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3" name="Shape 2213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4" name="Shape 2214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5" name="Shape 2215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6" name="Shape 2216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7" name="Shape 2217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8" name="Shape 2218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19" name="Shape 2219"/>
              <p:cNvGrpSpPr/>
              <p:nvPr/>
            </p:nvGrpSpPr>
            <p:grpSpPr>
              <a:xfrm>
                <a:off x="325684" y="2492673"/>
                <a:ext cx="711907" cy="1013750"/>
                <a:chOff x="1774818" y="1371597"/>
                <a:chExt cx="1725000" cy="2302931"/>
              </a:xfrm>
            </p:grpSpPr>
            <p:sp>
              <p:nvSpPr>
                <p:cNvPr id="2220" name="Shape 222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1" name="Shape 222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2" name="Shape 222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3" name="Shape 222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4" name="Shape 222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5" name="Shape 222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26" name="Shape 2226"/>
              <p:cNvGrpSpPr/>
              <p:nvPr/>
            </p:nvGrpSpPr>
            <p:grpSpPr>
              <a:xfrm>
                <a:off x="1160232" y="3506565"/>
                <a:ext cx="726397" cy="971837"/>
                <a:chOff x="1774818" y="1371597"/>
                <a:chExt cx="1725000" cy="2302931"/>
              </a:xfrm>
            </p:grpSpPr>
            <p:sp>
              <p:nvSpPr>
                <p:cNvPr id="2227" name="Shape 222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8" name="Shape 222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9" name="Shape 222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0" name="Shape 223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1" name="Shape 223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2" name="Shape 223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33" name="Shape 2233"/>
              <p:cNvGrpSpPr/>
              <p:nvPr/>
            </p:nvGrpSpPr>
            <p:grpSpPr>
              <a:xfrm>
                <a:off x="2508428" y="3748636"/>
                <a:ext cx="670163" cy="961243"/>
                <a:chOff x="1774818" y="1371597"/>
                <a:chExt cx="1725000" cy="2302931"/>
              </a:xfrm>
            </p:grpSpPr>
            <p:sp>
              <p:nvSpPr>
                <p:cNvPr id="2234" name="Shape 223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5" name="Shape 223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6" name="Shape 223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7" name="Shape 223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8" name="Shape 223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9" name="Shape 223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85623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40" name="Shape 2240"/>
              <p:cNvGrpSpPr/>
              <p:nvPr/>
            </p:nvGrpSpPr>
            <p:grpSpPr>
              <a:xfrm>
                <a:off x="1722665" y="1867614"/>
                <a:ext cx="685170" cy="1012599"/>
                <a:chOff x="1774818" y="1371597"/>
                <a:chExt cx="1725000" cy="2302931"/>
              </a:xfrm>
            </p:grpSpPr>
            <p:sp>
              <p:nvSpPr>
                <p:cNvPr id="2241" name="Shape 2241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2" name="Shape 2242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3" name="Shape 2243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4" name="Shape 2244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5" name="Shape 2245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6" name="Shape 2246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55A1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47" name="Shape 2247"/>
              <p:cNvGrpSpPr/>
              <p:nvPr/>
            </p:nvGrpSpPr>
            <p:grpSpPr>
              <a:xfrm>
                <a:off x="1613245" y="2763225"/>
                <a:ext cx="711908" cy="1013750"/>
                <a:chOff x="1774818" y="1371597"/>
                <a:chExt cx="1725000" cy="2302931"/>
              </a:xfrm>
            </p:grpSpPr>
            <p:sp>
              <p:nvSpPr>
                <p:cNvPr id="2248" name="Shape 2248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9" name="Shape 2249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0" name="Shape 2250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1" name="Shape 2251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2" name="Shape 2252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3" name="Shape 2253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33C0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54" name="Shape 2254"/>
              <p:cNvGrpSpPr/>
              <p:nvPr/>
            </p:nvGrpSpPr>
            <p:grpSpPr>
              <a:xfrm>
                <a:off x="2092048" y="923580"/>
                <a:ext cx="726397" cy="1060730"/>
                <a:chOff x="1774818" y="1371597"/>
                <a:chExt cx="1725000" cy="2302931"/>
              </a:xfrm>
            </p:grpSpPr>
            <p:sp>
              <p:nvSpPr>
                <p:cNvPr id="2255" name="Shape 2255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6" name="Shape 2256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7" name="Shape 2257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8" name="Shape 2258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9" name="Shape 2259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0" name="Shape 2260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61" name="Shape 2261"/>
              <p:cNvGrpSpPr/>
              <p:nvPr/>
            </p:nvGrpSpPr>
            <p:grpSpPr>
              <a:xfrm>
                <a:off x="2477026" y="1757258"/>
                <a:ext cx="786255" cy="1018119"/>
                <a:chOff x="1774818" y="1371597"/>
                <a:chExt cx="1725000" cy="2225397"/>
              </a:xfrm>
            </p:grpSpPr>
            <p:sp>
              <p:nvSpPr>
                <p:cNvPr id="2262" name="Shape 2262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3" name="Shape 2263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4" name="Shape 2264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5" name="Shape 2265"/>
                <p:cNvSpPr/>
                <p:nvPr/>
              </p:nvSpPr>
              <p:spPr>
                <a:xfrm rot="10800000">
                  <a:off x="2114543" y="2150532"/>
                  <a:ext cx="1045638" cy="1446462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6" name="Shape 2266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7" name="Shape 2267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68" name="Shape 2268"/>
              <p:cNvGrpSpPr/>
              <p:nvPr/>
            </p:nvGrpSpPr>
            <p:grpSpPr>
              <a:xfrm>
                <a:off x="1130481" y="4311818"/>
                <a:ext cx="670163" cy="881792"/>
                <a:chOff x="1774818" y="1371597"/>
                <a:chExt cx="1725000" cy="2302931"/>
              </a:xfrm>
            </p:grpSpPr>
            <p:sp>
              <p:nvSpPr>
                <p:cNvPr id="2269" name="Shape 2269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0" name="Shape 2270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1" name="Shape 2271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2" name="Shape 2272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3" name="Shape 2273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4" name="Shape 2274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AD47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75" name="Shape 2275"/>
              <p:cNvGrpSpPr/>
              <p:nvPr/>
            </p:nvGrpSpPr>
            <p:grpSpPr>
              <a:xfrm>
                <a:off x="1790799" y="4360799"/>
                <a:ext cx="685170" cy="1045070"/>
                <a:chOff x="1774818" y="1371597"/>
                <a:chExt cx="1725000" cy="2302931"/>
              </a:xfrm>
            </p:grpSpPr>
            <p:sp>
              <p:nvSpPr>
                <p:cNvPr id="2276" name="Shape 2276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7" name="Shape 2277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8" name="Shape 2278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9" name="Shape 2279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0" name="Shape 2280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1" name="Shape 2281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82" name="Shape 2282"/>
              <p:cNvGrpSpPr/>
              <p:nvPr/>
            </p:nvGrpSpPr>
            <p:grpSpPr>
              <a:xfrm>
                <a:off x="3128289" y="987461"/>
                <a:ext cx="742958" cy="1012599"/>
                <a:chOff x="1774818" y="1371597"/>
                <a:chExt cx="1725000" cy="2302931"/>
              </a:xfrm>
            </p:grpSpPr>
            <p:sp>
              <p:nvSpPr>
                <p:cNvPr id="2283" name="Shape 2283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4" name="Shape 2284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5" name="Shape 2285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6" name="Shape 2286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7" name="Shape 2287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8" name="Shape 2288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89" name="Shape 2289"/>
              <p:cNvGrpSpPr/>
              <p:nvPr/>
            </p:nvGrpSpPr>
            <p:grpSpPr>
              <a:xfrm>
                <a:off x="3728604" y="266922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2290" name="Shape 2290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1" name="Shape 2291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2" name="Shape 2292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3" name="Shape 2293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4" name="Shape 2294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5" name="Shape 2295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96" name="Shape 2296"/>
              <p:cNvGrpSpPr/>
              <p:nvPr/>
            </p:nvGrpSpPr>
            <p:grpSpPr>
              <a:xfrm>
                <a:off x="4440266" y="2079900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2297" name="Shape 2297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8" name="Shape 2298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9" name="Shape 2299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0" name="Shape 2300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1" name="Shape 2301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2" name="Shape 2302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03" name="Shape 2303"/>
              <p:cNvGrpSpPr/>
              <p:nvPr/>
            </p:nvGrpSpPr>
            <p:grpSpPr>
              <a:xfrm>
                <a:off x="3034833" y="4262984"/>
                <a:ext cx="786255" cy="1142945"/>
                <a:chOff x="1774818" y="1371597"/>
                <a:chExt cx="1725000" cy="2302931"/>
              </a:xfrm>
            </p:grpSpPr>
            <p:sp>
              <p:nvSpPr>
                <p:cNvPr id="2304" name="Shape 2304"/>
                <p:cNvSpPr/>
                <p:nvPr/>
              </p:nvSpPr>
              <p:spPr>
                <a:xfrm>
                  <a:off x="2372771" y="1371597"/>
                  <a:ext cx="525000" cy="457200"/>
                </a:xfrm>
                <a:prstGeom prst="ellipse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5" name="Shape 2305"/>
                <p:cNvSpPr/>
                <p:nvPr/>
              </p:nvSpPr>
              <p:spPr>
                <a:xfrm>
                  <a:off x="1774818" y="2188634"/>
                  <a:ext cx="1725000" cy="999000"/>
                </a:xfrm>
                <a:prstGeom prst="triangle">
                  <a:avLst>
                    <a:gd name="adj" fmla="val 48736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6" name="Shape 2306"/>
                <p:cNvSpPr/>
                <p:nvPr/>
              </p:nvSpPr>
              <p:spPr>
                <a:xfrm>
                  <a:off x="2042571" y="1879599"/>
                  <a:ext cx="1185300" cy="270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7" name="Shape 2307"/>
                <p:cNvSpPr/>
                <p:nvPr/>
              </p:nvSpPr>
              <p:spPr>
                <a:xfrm rot="10800000">
                  <a:off x="2114542" y="2150531"/>
                  <a:ext cx="1045639" cy="1523997"/>
                </a:xfrm>
                <a:prstGeom prst="flowChartManualOperation">
                  <a:avLst/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8" name="Shape 2308"/>
                <p:cNvSpPr/>
                <p:nvPr/>
              </p:nvSpPr>
              <p:spPr>
                <a:xfrm flipH="1">
                  <a:off x="2042538" y="2015065"/>
                  <a:ext cx="1863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9" name="Shape 2309"/>
                <p:cNvSpPr/>
                <p:nvPr/>
              </p:nvSpPr>
              <p:spPr>
                <a:xfrm flipH="1">
                  <a:off x="3045205" y="2015065"/>
                  <a:ext cx="182700" cy="681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F3864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10" name="Shape 2310"/>
              <p:cNvGrpSpPr/>
              <p:nvPr/>
            </p:nvGrpSpPr>
            <p:grpSpPr>
              <a:xfrm>
                <a:off x="2817070" y="816009"/>
                <a:ext cx="486183" cy="1082719"/>
                <a:chOff x="2379133" y="905927"/>
                <a:chExt cx="1092301" cy="2582205"/>
              </a:xfrm>
            </p:grpSpPr>
            <p:sp>
              <p:nvSpPr>
                <p:cNvPr id="2311" name="Shape 2311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2" name="Shape 2312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3" name="Shape 2313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4" name="Shape 2314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5" name="Shape 2315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6" name="Shape 2316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7" name="Shape 2317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18" name="Shape 2318"/>
              <p:cNvGrpSpPr/>
              <p:nvPr/>
            </p:nvGrpSpPr>
            <p:grpSpPr>
              <a:xfrm>
                <a:off x="4033488" y="1493520"/>
                <a:ext cx="486183" cy="1082719"/>
                <a:chOff x="2379133" y="905927"/>
                <a:chExt cx="1092301" cy="2582205"/>
              </a:xfrm>
            </p:grpSpPr>
            <p:sp>
              <p:nvSpPr>
                <p:cNvPr id="2319" name="Shape 2319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0" name="Shape 2320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1" name="Shape 2321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2" name="Shape 2322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3" name="Shape 2323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4" name="Shape 2324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5" name="Shape 2325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26" name="Shape 2326"/>
              <p:cNvGrpSpPr/>
              <p:nvPr/>
            </p:nvGrpSpPr>
            <p:grpSpPr>
              <a:xfrm>
                <a:off x="2475223" y="4810347"/>
                <a:ext cx="565266" cy="931401"/>
                <a:chOff x="2379133" y="905927"/>
                <a:chExt cx="1092301" cy="2582205"/>
              </a:xfrm>
            </p:grpSpPr>
            <p:sp>
              <p:nvSpPr>
                <p:cNvPr id="2327" name="Shape 2327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8" name="Shape 2328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9" name="Shape 2329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0" name="Shape 2330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1" name="Shape 2331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2" name="Shape 2332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3" name="Shape 2333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5B9BD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34" name="Shape 2334"/>
              <p:cNvGrpSpPr/>
              <p:nvPr/>
            </p:nvGrpSpPr>
            <p:grpSpPr>
              <a:xfrm>
                <a:off x="4486241" y="3523509"/>
                <a:ext cx="565266" cy="931401"/>
                <a:chOff x="2379133" y="905927"/>
                <a:chExt cx="1092301" cy="2582205"/>
              </a:xfrm>
            </p:grpSpPr>
            <p:sp>
              <p:nvSpPr>
                <p:cNvPr id="2335" name="Shape 2335"/>
                <p:cNvSpPr/>
                <p:nvPr/>
              </p:nvSpPr>
              <p:spPr>
                <a:xfrm>
                  <a:off x="2652181" y="905927"/>
                  <a:ext cx="529200" cy="5079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6" name="Shape 2336"/>
                <p:cNvSpPr/>
                <p:nvPr/>
              </p:nvSpPr>
              <p:spPr>
                <a:xfrm>
                  <a:off x="2379133" y="1473195"/>
                  <a:ext cx="1092300" cy="385200"/>
                </a:xfrm>
                <a:prstGeom prst="round2SameRect">
                  <a:avLst>
                    <a:gd name="adj1" fmla="val 35272"/>
                    <a:gd name="adj2" fmla="val 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7" name="Shape 2337"/>
                <p:cNvSpPr/>
                <p:nvPr/>
              </p:nvSpPr>
              <p:spPr>
                <a:xfrm flipH="1">
                  <a:off x="2379203" y="1714499"/>
                  <a:ext cx="160800" cy="7281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8" name="Shape 2338"/>
                <p:cNvSpPr/>
                <p:nvPr/>
              </p:nvSpPr>
              <p:spPr>
                <a:xfrm>
                  <a:off x="3293534" y="1579031"/>
                  <a:ext cx="177900" cy="863700"/>
                </a:xfrm>
                <a:prstGeom prst="roundRect">
                  <a:avLst>
                    <a:gd name="adj" fmla="val 4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9" name="Shape 2339"/>
                <p:cNvSpPr/>
                <p:nvPr/>
              </p:nvSpPr>
              <p:spPr>
                <a:xfrm>
                  <a:off x="2618315" y="1714499"/>
                  <a:ext cx="597000" cy="834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0" name="Shape 2340"/>
                <p:cNvSpPr/>
                <p:nvPr/>
              </p:nvSpPr>
              <p:spPr>
                <a:xfrm>
                  <a:off x="2618315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1" name="Shape 2341"/>
                <p:cNvSpPr/>
                <p:nvPr/>
              </p:nvSpPr>
              <p:spPr>
                <a:xfrm>
                  <a:off x="3028949" y="2404532"/>
                  <a:ext cx="186300" cy="1083600"/>
                </a:xfrm>
                <a:prstGeom prst="roundRect">
                  <a:avLst>
                    <a:gd name="adj" fmla="val 40741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Font typeface="Arial"/>
                    <a:buNone/>
                  </a:pPr>
                  <a:endParaRPr sz="135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342" name="Shape 2342"/>
          <p:cNvSpPr txBox="1"/>
          <p:nvPr/>
        </p:nvSpPr>
        <p:spPr>
          <a:xfrm>
            <a:off x="4901650" y="2408967"/>
            <a:ext cx="1064400" cy="8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Patients scheduled</a:t>
            </a:r>
            <a:endParaRPr b="1"/>
          </a:p>
        </p:txBody>
      </p:sp>
      <p:sp>
        <p:nvSpPr>
          <p:cNvPr id="2343" name="Shape 2343"/>
          <p:cNvSpPr/>
          <p:nvPr/>
        </p:nvSpPr>
        <p:spPr>
          <a:xfrm>
            <a:off x="6023150" y="2523167"/>
            <a:ext cx="369600" cy="497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44" name="Shape 2344"/>
          <p:cNvGrpSpPr/>
          <p:nvPr/>
        </p:nvGrpSpPr>
        <p:grpSpPr>
          <a:xfrm>
            <a:off x="6014330" y="3014065"/>
            <a:ext cx="285620" cy="654232"/>
            <a:chOff x="8045968" y="2464392"/>
            <a:chExt cx="1852267" cy="4300383"/>
          </a:xfrm>
        </p:grpSpPr>
        <p:grpSp>
          <p:nvGrpSpPr>
            <p:cNvPr id="2345" name="Shape 2345"/>
            <p:cNvGrpSpPr/>
            <p:nvPr/>
          </p:nvGrpSpPr>
          <p:grpSpPr>
            <a:xfrm>
              <a:off x="8419487" y="3525260"/>
              <a:ext cx="242491" cy="546395"/>
              <a:chOff x="2379133" y="905927"/>
              <a:chExt cx="1092301" cy="2582205"/>
            </a:xfrm>
          </p:grpSpPr>
          <p:sp>
            <p:nvSpPr>
              <p:cNvPr id="2346" name="Shape 2346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7" name="Shape 2347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8" name="Shape 2348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9" name="Shape 2349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0" name="Shape 2350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1" name="Shape 2351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2" name="Shape 2352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3" name="Shape 2353"/>
            <p:cNvGrpSpPr/>
            <p:nvPr/>
          </p:nvGrpSpPr>
          <p:grpSpPr>
            <a:xfrm>
              <a:off x="9505969" y="6233573"/>
              <a:ext cx="392265" cy="531202"/>
              <a:chOff x="1774818" y="1371597"/>
              <a:chExt cx="1725000" cy="2225397"/>
            </a:xfrm>
          </p:grpSpPr>
          <p:sp>
            <p:nvSpPr>
              <p:cNvPr id="2354" name="Shape 2354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5" name="Shape 2355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6" name="Shape 2356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7" name="Shape 2357"/>
              <p:cNvSpPr/>
              <p:nvPr/>
            </p:nvSpPr>
            <p:spPr>
              <a:xfrm rot="10800000">
                <a:off x="2114543" y="2150532"/>
                <a:ext cx="1045638" cy="1446462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8" name="Shape 2358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9" name="Shape 2359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0" name="Shape 2360"/>
            <p:cNvGrpSpPr/>
            <p:nvPr/>
          </p:nvGrpSpPr>
          <p:grpSpPr>
            <a:xfrm>
              <a:off x="8531453" y="3900404"/>
              <a:ext cx="341895" cy="545564"/>
              <a:chOff x="1774818" y="1371597"/>
              <a:chExt cx="1725000" cy="2302931"/>
            </a:xfrm>
          </p:grpSpPr>
          <p:sp>
            <p:nvSpPr>
              <p:cNvPr id="2361" name="Shape 2361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2" name="Shape 2362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3" name="Shape 2363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4" name="Shape 2364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5" name="Shape 2365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6" name="Shape 2366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1F38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7" name="Shape 2367"/>
            <p:cNvGrpSpPr/>
            <p:nvPr/>
          </p:nvGrpSpPr>
          <p:grpSpPr>
            <a:xfrm>
              <a:off x="8563778" y="6062682"/>
              <a:ext cx="461934" cy="698486"/>
              <a:chOff x="2379133" y="905927"/>
              <a:chExt cx="1092301" cy="2582205"/>
            </a:xfrm>
          </p:grpSpPr>
          <p:sp>
            <p:nvSpPr>
              <p:cNvPr id="2368" name="Shape 2368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9" name="Shape 2369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0" name="Shape 2370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1" name="Shape 2371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2" name="Shape 2372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3" name="Shape 2373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4" name="Shape 2374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5" name="Shape 2375"/>
            <p:cNvGrpSpPr/>
            <p:nvPr/>
          </p:nvGrpSpPr>
          <p:grpSpPr>
            <a:xfrm>
              <a:off x="8176602" y="2982855"/>
              <a:ext cx="431078" cy="637912"/>
              <a:chOff x="1774818" y="1371597"/>
              <a:chExt cx="1725000" cy="2302931"/>
            </a:xfrm>
          </p:grpSpPr>
          <p:sp>
            <p:nvSpPr>
              <p:cNvPr id="2376" name="Shape 2376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7" name="Shape 2377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8" name="Shape 2378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9" name="Shape 2379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0" name="Shape 2380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1" name="Shape 2381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2" name="Shape 2382"/>
            <p:cNvGrpSpPr/>
            <p:nvPr/>
          </p:nvGrpSpPr>
          <p:grpSpPr>
            <a:xfrm>
              <a:off x="8045968" y="2464392"/>
              <a:ext cx="266521" cy="733604"/>
              <a:chOff x="2379133" y="905927"/>
              <a:chExt cx="1092301" cy="2582205"/>
            </a:xfrm>
          </p:grpSpPr>
          <p:sp>
            <p:nvSpPr>
              <p:cNvPr id="2383" name="Shape 2383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4" name="Shape 2384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5" name="Shape 2385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6" name="Shape 2386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7" name="Shape 2387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8" name="Shape 2388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9" name="Shape 2389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0" name="Shape 2390"/>
            <p:cNvGrpSpPr/>
            <p:nvPr/>
          </p:nvGrpSpPr>
          <p:grpSpPr>
            <a:xfrm>
              <a:off x="8951374" y="5400770"/>
              <a:ext cx="431078" cy="491215"/>
              <a:chOff x="1774818" y="1371597"/>
              <a:chExt cx="1725000" cy="2302931"/>
            </a:xfrm>
          </p:grpSpPr>
          <p:sp>
            <p:nvSpPr>
              <p:cNvPr id="2391" name="Shape 2391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2" name="Shape 2392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3" name="Shape 2393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4" name="Shape 2394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5" name="Shape 2395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6" name="Shape 2396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7" name="Shape 2397"/>
            <p:cNvGrpSpPr/>
            <p:nvPr/>
          </p:nvGrpSpPr>
          <p:grpSpPr>
            <a:xfrm>
              <a:off x="9191012" y="5945535"/>
              <a:ext cx="431078" cy="572278"/>
              <a:chOff x="1774818" y="1371597"/>
              <a:chExt cx="1725000" cy="2302931"/>
            </a:xfrm>
          </p:grpSpPr>
          <p:sp>
            <p:nvSpPr>
              <p:cNvPr id="2398" name="Shape 2398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9" name="Shape 2399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0" name="Shape 2400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1" name="Shape 2401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2" name="Shape 2402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3" name="Shape 2403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04" name="Shape 2404"/>
            <p:cNvGrpSpPr/>
            <p:nvPr/>
          </p:nvGrpSpPr>
          <p:grpSpPr>
            <a:xfrm>
              <a:off x="8932655" y="6049432"/>
              <a:ext cx="431078" cy="657026"/>
              <a:chOff x="1774818" y="1371597"/>
              <a:chExt cx="1725000" cy="2302931"/>
            </a:xfrm>
          </p:grpSpPr>
          <p:sp>
            <p:nvSpPr>
              <p:cNvPr id="2405" name="Shape 2405"/>
              <p:cNvSpPr/>
              <p:nvPr/>
            </p:nvSpPr>
            <p:spPr>
              <a:xfrm>
                <a:off x="2372771" y="1371597"/>
                <a:ext cx="525000" cy="4572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6" name="Shape 2406"/>
              <p:cNvSpPr/>
              <p:nvPr/>
            </p:nvSpPr>
            <p:spPr>
              <a:xfrm>
                <a:off x="1774818" y="2188634"/>
                <a:ext cx="1725000" cy="999000"/>
              </a:xfrm>
              <a:prstGeom prst="triangle">
                <a:avLst>
                  <a:gd name="adj" fmla="val 48736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7" name="Shape 2407"/>
              <p:cNvSpPr/>
              <p:nvPr/>
            </p:nvSpPr>
            <p:spPr>
              <a:xfrm>
                <a:off x="2042571" y="1879599"/>
                <a:ext cx="1185300" cy="270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8" name="Shape 2408"/>
              <p:cNvSpPr/>
              <p:nvPr/>
            </p:nvSpPr>
            <p:spPr>
              <a:xfrm rot="10800000">
                <a:off x="2114542" y="2150531"/>
                <a:ext cx="1045639" cy="1523997"/>
              </a:xfrm>
              <a:prstGeom prst="flowChartManualOperation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9" name="Shape 2409"/>
              <p:cNvSpPr/>
              <p:nvPr/>
            </p:nvSpPr>
            <p:spPr>
              <a:xfrm flipH="1">
                <a:off x="2042538" y="2015065"/>
                <a:ext cx="1863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0" name="Shape 2410"/>
              <p:cNvSpPr/>
              <p:nvPr/>
            </p:nvSpPr>
            <p:spPr>
              <a:xfrm flipH="1">
                <a:off x="3045205" y="2015065"/>
                <a:ext cx="182700" cy="6816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1" name="Shape 2411"/>
            <p:cNvGrpSpPr/>
            <p:nvPr/>
          </p:nvGrpSpPr>
          <p:grpSpPr>
            <a:xfrm>
              <a:off x="8791024" y="4704781"/>
              <a:ext cx="441508" cy="815460"/>
              <a:chOff x="2379133" y="905927"/>
              <a:chExt cx="1092301" cy="2582205"/>
            </a:xfrm>
          </p:grpSpPr>
          <p:sp>
            <p:nvSpPr>
              <p:cNvPr id="2412" name="Shape 2412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3" name="Shape 2413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4" name="Shape 2414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5" name="Shape 2415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6" name="Shape 2416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7" name="Shape 2417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8" name="Shape 2418"/>
              <p:cNvSpPr/>
              <p:nvPr/>
            </p:nvSpPr>
            <p:spPr>
              <a:xfrm>
                <a:off x="3028948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17161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9" name="Shape 2419"/>
            <p:cNvGrpSpPr/>
            <p:nvPr/>
          </p:nvGrpSpPr>
          <p:grpSpPr>
            <a:xfrm>
              <a:off x="8724330" y="4261861"/>
              <a:ext cx="266521" cy="733604"/>
              <a:chOff x="2379133" y="905927"/>
              <a:chExt cx="1092301" cy="2582205"/>
            </a:xfrm>
          </p:grpSpPr>
          <p:sp>
            <p:nvSpPr>
              <p:cNvPr id="2420" name="Shape 2420"/>
              <p:cNvSpPr/>
              <p:nvPr/>
            </p:nvSpPr>
            <p:spPr>
              <a:xfrm>
                <a:off x="2652181" y="905927"/>
                <a:ext cx="529200" cy="507900"/>
              </a:xfrm>
              <a:prstGeom prst="ellipse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1" name="Shape 2421"/>
              <p:cNvSpPr/>
              <p:nvPr/>
            </p:nvSpPr>
            <p:spPr>
              <a:xfrm>
                <a:off x="2379133" y="1473195"/>
                <a:ext cx="1092300" cy="385200"/>
              </a:xfrm>
              <a:prstGeom prst="round2SameRect">
                <a:avLst>
                  <a:gd name="adj1" fmla="val 35272"/>
                  <a:gd name="adj2" fmla="val 0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2" name="Shape 2422"/>
              <p:cNvSpPr/>
              <p:nvPr/>
            </p:nvSpPr>
            <p:spPr>
              <a:xfrm flipH="1">
                <a:off x="2379203" y="1714499"/>
                <a:ext cx="160800" cy="7281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3" name="Shape 2423"/>
              <p:cNvSpPr/>
              <p:nvPr/>
            </p:nvSpPr>
            <p:spPr>
              <a:xfrm>
                <a:off x="3293534" y="1579031"/>
                <a:ext cx="177900" cy="863700"/>
              </a:xfrm>
              <a:prstGeom prst="roundRect">
                <a:avLst>
                  <a:gd name="adj" fmla="val 46667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4" name="Shape 2424"/>
              <p:cNvSpPr/>
              <p:nvPr/>
            </p:nvSpPr>
            <p:spPr>
              <a:xfrm>
                <a:off x="2618315" y="1714499"/>
                <a:ext cx="597000" cy="834000"/>
              </a:xfrm>
              <a:prstGeom prst="rect">
                <a:avLst/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5" name="Shape 2425"/>
              <p:cNvSpPr/>
              <p:nvPr/>
            </p:nvSpPr>
            <p:spPr>
              <a:xfrm>
                <a:off x="2618315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6" name="Shape 2426"/>
              <p:cNvSpPr/>
              <p:nvPr/>
            </p:nvSpPr>
            <p:spPr>
              <a:xfrm>
                <a:off x="3028949" y="2404532"/>
                <a:ext cx="186300" cy="1083600"/>
              </a:xfrm>
              <a:prstGeom prst="roundRect">
                <a:avLst>
                  <a:gd name="adj" fmla="val 40741"/>
                </a:avLst>
              </a:prstGeom>
              <a:solidFill>
                <a:srgbClr val="C55A1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Font typeface="Arial"/>
                  <a:buNone/>
                </a:pPr>
                <a:endParaRPr sz="135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427" name="Shape 2427"/>
          <p:cNvSpPr txBox="1"/>
          <p:nvPr/>
        </p:nvSpPr>
        <p:spPr>
          <a:xfrm>
            <a:off x="5986500" y="3681467"/>
            <a:ext cx="1286400" cy="11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Cancellations and no shows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Shape 2432"/>
          <p:cNvSpPr/>
          <p:nvPr/>
        </p:nvSpPr>
        <p:spPr>
          <a:xfrm>
            <a:off x="465450" y="3181967"/>
            <a:ext cx="8678400" cy="20536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Shape 2433"/>
          <p:cNvSpPr/>
          <p:nvPr/>
        </p:nvSpPr>
        <p:spPr>
          <a:xfrm>
            <a:off x="465450" y="398167"/>
            <a:ext cx="8678400" cy="27836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34" name="Shape 24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225" y="437873"/>
            <a:ext cx="500100" cy="683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35" name="Shape 2435"/>
          <p:cNvCxnSpPr/>
          <p:nvPr/>
        </p:nvCxnSpPr>
        <p:spPr>
          <a:xfrm>
            <a:off x="1901550" y="724133"/>
            <a:ext cx="815700" cy="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36" name="Shape 2436"/>
          <p:cNvSpPr txBox="1"/>
          <p:nvPr/>
        </p:nvSpPr>
        <p:spPr>
          <a:xfrm>
            <a:off x="596100" y="1065100"/>
            <a:ext cx="1884900" cy="9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New Patients Seen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 A: #### 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(... Scheduled)</a:t>
            </a: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37" name="Shape 2437"/>
          <p:cNvSpPr txBox="1"/>
          <p:nvPr/>
        </p:nvSpPr>
        <p:spPr>
          <a:xfrm>
            <a:off x="0" y="0"/>
            <a:ext cx="9144000" cy="391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CAPACITY ANALYSIS: SPECIALTY DEPARTMENT___________*</a:t>
            </a:r>
            <a:r>
              <a:rPr lang="en" sz="1200"/>
              <a:t>	</a:t>
            </a:r>
            <a:r>
              <a:rPr lang="en" sz="1200" b="1"/>
              <a:t>WEEKLY</a:t>
            </a:r>
            <a:endParaRPr sz="1200"/>
          </a:p>
        </p:txBody>
      </p:sp>
      <p:sp>
        <p:nvSpPr>
          <p:cNvPr id="2438" name="Shape 2438"/>
          <p:cNvSpPr txBox="1"/>
          <p:nvPr/>
        </p:nvSpPr>
        <p:spPr>
          <a:xfrm rot="-5400000">
            <a:off x="-1151700" y="1537133"/>
            <a:ext cx="2744400" cy="4410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4546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CURRENT UTILIZATION</a:t>
            </a:r>
            <a:endParaRPr/>
          </a:p>
        </p:txBody>
      </p:sp>
      <p:sp>
        <p:nvSpPr>
          <p:cNvPr id="2439" name="Shape 2439"/>
          <p:cNvSpPr txBox="1"/>
          <p:nvPr/>
        </p:nvSpPr>
        <p:spPr>
          <a:xfrm>
            <a:off x="2968575" y="1070551"/>
            <a:ext cx="22998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Clinical FTEs 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CC0000"/>
                </a:solidFill>
              </a:rPr>
              <a:t>*without changing CART/ backouts</a:t>
            </a:r>
            <a:r>
              <a:rPr lang="en" sz="1200" u="sng"/>
              <a:t> </a:t>
            </a:r>
            <a:endParaRPr sz="1000">
              <a:solidFill>
                <a:srgbClr val="FF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Unit: ##...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40" name="Shape 2440"/>
          <p:cNvSpPr txBox="1"/>
          <p:nvPr/>
        </p:nvSpPr>
        <p:spPr>
          <a:xfrm>
            <a:off x="509925" y="2066367"/>
            <a:ext cx="1992600" cy="9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Follow-ups Seen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Unit A: ####</a:t>
            </a:r>
            <a:endParaRPr sz="12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(...Scheduled)</a:t>
            </a:r>
            <a:endParaRPr sz="1200"/>
          </a:p>
        </p:txBody>
      </p:sp>
      <p:cxnSp>
        <p:nvCxnSpPr>
          <p:cNvPr id="2441" name="Shape 2441"/>
          <p:cNvCxnSpPr/>
          <p:nvPr/>
        </p:nvCxnSpPr>
        <p:spPr>
          <a:xfrm>
            <a:off x="4576725" y="724133"/>
            <a:ext cx="815700" cy="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442" name="Shape 24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3867" y="518873"/>
            <a:ext cx="390949" cy="52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3" name="Shape 24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5850" y="518868"/>
            <a:ext cx="390950" cy="636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4" name="Shape 2444"/>
          <p:cNvSpPr txBox="1"/>
          <p:nvPr/>
        </p:nvSpPr>
        <p:spPr>
          <a:xfrm>
            <a:off x="5368175" y="1058667"/>
            <a:ext cx="17853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NP per FTE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UNIT: ####</a:t>
            </a:r>
            <a:endParaRPr sz="11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45" name="Shape 2445"/>
          <p:cNvSpPr txBox="1"/>
          <p:nvPr/>
        </p:nvSpPr>
        <p:spPr>
          <a:xfrm>
            <a:off x="5509025" y="1961600"/>
            <a:ext cx="19323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Follow-ups per FTE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UNIT: ####</a:t>
            </a:r>
            <a:endParaRPr sz="11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 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46" name="Shape 2446"/>
          <p:cNvSpPr txBox="1"/>
          <p:nvPr/>
        </p:nvSpPr>
        <p:spPr>
          <a:xfrm>
            <a:off x="7253278" y="398170"/>
            <a:ext cx="1890725" cy="278041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1"/>
              <a:t>Current Utilization of Clinical FTE = visits/ available hours</a:t>
            </a:r>
            <a:endParaRPr sz="1100" b="1" i="1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Unit A: ### hrs billed</a:t>
            </a:r>
            <a:endParaRPr sz="11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= #%</a:t>
            </a:r>
            <a:endParaRPr sz="1100"/>
          </a:p>
        </p:txBody>
      </p:sp>
      <p:sp>
        <p:nvSpPr>
          <p:cNvPr id="2447" name="Shape 2447"/>
          <p:cNvSpPr txBox="1"/>
          <p:nvPr/>
        </p:nvSpPr>
        <p:spPr>
          <a:xfrm>
            <a:off x="2608201" y="1943067"/>
            <a:ext cx="2474700" cy="1238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/>
              <a:t>Infrastructure to support providers</a:t>
            </a:r>
            <a:endParaRPr sz="11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Scheduler &amp; Registration: #</a:t>
            </a: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Nurse/MA/ Caseworker: #</a:t>
            </a: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Space: ## rooms at x clinic: # exam rooms, # offices, group rooms,etc.</a:t>
            </a: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2448" name="Shape 2448"/>
          <p:cNvSpPr txBox="1"/>
          <p:nvPr/>
        </p:nvSpPr>
        <p:spPr>
          <a:xfrm>
            <a:off x="7259100" y="3129833"/>
            <a:ext cx="1884900" cy="2105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1" dirty="0"/>
              <a:t>Potential Current Utilization of Clinical FTE</a:t>
            </a:r>
            <a:endParaRPr sz="1100" b="1" i="1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Unit: #% = ….. hrs seen</a:t>
            </a:r>
            <a:endParaRPr sz="11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          #%= ….hrs sched.</a:t>
            </a:r>
            <a:endParaRPr sz="1100" dirty="0"/>
          </a:p>
        </p:txBody>
      </p:sp>
      <p:sp>
        <p:nvSpPr>
          <p:cNvPr id="2449" name="Shape 2449"/>
          <p:cNvSpPr txBox="1"/>
          <p:nvPr/>
        </p:nvSpPr>
        <p:spPr>
          <a:xfrm>
            <a:off x="2968737" y="3396500"/>
            <a:ext cx="2299800" cy="11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Clinical FTEs 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CC0000"/>
                </a:solidFill>
              </a:rPr>
              <a:t>*without changing CART/ backouts</a:t>
            </a:r>
            <a:endParaRPr sz="1200" b="1" u="sng">
              <a:solidFill>
                <a:srgbClr val="CC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UNIT: ####</a:t>
            </a:r>
            <a:endParaRPr sz="1200"/>
          </a:p>
        </p:txBody>
      </p:sp>
      <p:sp>
        <p:nvSpPr>
          <p:cNvPr id="2450" name="Shape 2450"/>
          <p:cNvSpPr txBox="1"/>
          <p:nvPr/>
        </p:nvSpPr>
        <p:spPr>
          <a:xfrm>
            <a:off x="5425025" y="3324300"/>
            <a:ext cx="19926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NP per FTE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UNIT: ####</a:t>
            </a:r>
            <a:r>
              <a:rPr lang="en" sz="1100"/>
              <a:t>(.... scheduled)</a:t>
            </a: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51" name="Shape 2451"/>
          <p:cNvSpPr txBox="1"/>
          <p:nvPr/>
        </p:nvSpPr>
        <p:spPr>
          <a:xfrm rot="-5400000">
            <a:off x="-792100" y="3973967"/>
            <a:ext cx="2025200" cy="441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4546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NEAR ACCURATE ACTUAL CAPACITY</a:t>
            </a:r>
            <a:endParaRPr/>
          </a:p>
        </p:txBody>
      </p:sp>
      <p:sp>
        <p:nvSpPr>
          <p:cNvPr id="2452" name="Shape 2452"/>
          <p:cNvSpPr txBox="1"/>
          <p:nvPr/>
        </p:nvSpPr>
        <p:spPr>
          <a:xfrm rot="-5400000">
            <a:off x="-580650" y="5807917"/>
            <a:ext cx="1622000" cy="443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4546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FUTURE STATE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2453" name="Shape 2453"/>
          <p:cNvSpPr/>
          <p:nvPr/>
        </p:nvSpPr>
        <p:spPr>
          <a:xfrm>
            <a:off x="465450" y="5235633"/>
            <a:ext cx="8678400" cy="169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4" name="Shape 2454"/>
          <p:cNvSpPr txBox="1"/>
          <p:nvPr/>
        </p:nvSpPr>
        <p:spPr>
          <a:xfrm>
            <a:off x="5392425" y="4254567"/>
            <a:ext cx="18849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Follow-ups per provider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UNIT: #### </a:t>
            </a:r>
            <a:r>
              <a:rPr lang="en" sz="1100">
                <a:solidFill>
                  <a:schemeClr val="dk1"/>
                </a:solidFill>
              </a:rPr>
              <a:t>(.....scheduled)</a:t>
            </a:r>
            <a:endParaRPr sz="1100"/>
          </a:p>
        </p:txBody>
      </p:sp>
      <p:sp>
        <p:nvSpPr>
          <p:cNvPr id="2455" name="Shape 2455"/>
          <p:cNvSpPr txBox="1"/>
          <p:nvPr/>
        </p:nvSpPr>
        <p:spPr>
          <a:xfrm>
            <a:off x="513200" y="3384333"/>
            <a:ext cx="21375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New Patients Seen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Unit A: ####</a:t>
            </a:r>
            <a:r>
              <a:rPr lang="en" sz="1200"/>
              <a:t> </a:t>
            </a:r>
            <a:r>
              <a:rPr lang="en" sz="1100"/>
              <a:t>(..... scheduled)</a:t>
            </a:r>
            <a:endParaRPr sz="11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56" name="Shape 2456"/>
          <p:cNvSpPr txBox="1"/>
          <p:nvPr/>
        </p:nvSpPr>
        <p:spPr>
          <a:xfrm>
            <a:off x="518550" y="4300433"/>
            <a:ext cx="21375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Follow-ups Seen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Unit A: #### </a:t>
            </a:r>
            <a:r>
              <a:rPr lang="en" sz="1100">
                <a:solidFill>
                  <a:schemeClr val="dk1"/>
                </a:solidFill>
              </a:rPr>
              <a:t>(..... scheduled)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57" name="Shape 2457"/>
          <p:cNvSpPr txBox="1"/>
          <p:nvPr/>
        </p:nvSpPr>
        <p:spPr>
          <a:xfrm>
            <a:off x="465450" y="5184833"/>
            <a:ext cx="1702500" cy="7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New Patients Seen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Unit: ____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58" name="Shape 2458"/>
          <p:cNvSpPr txBox="1"/>
          <p:nvPr/>
        </p:nvSpPr>
        <p:spPr>
          <a:xfrm>
            <a:off x="465450" y="5981233"/>
            <a:ext cx="1436100" cy="884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Follow-ups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Unit:  ____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59" name="Shape 2459"/>
          <p:cNvSpPr txBox="1"/>
          <p:nvPr/>
        </p:nvSpPr>
        <p:spPr>
          <a:xfrm>
            <a:off x="5425025" y="5184833"/>
            <a:ext cx="1992600" cy="7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New Patients Seen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Unit:</a:t>
            </a:r>
            <a:r>
              <a:rPr lang="en" sz="1200">
                <a:solidFill>
                  <a:schemeClr val="dk1"/>
                </a:solidFill>
              </a:rPr>
              <a:t>____</a:t>
            </a:r>
            <a:r>
              <a:rPr lang="en" sz="1200"/>
              <a:t>  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60" name="Shape 2460"/>
          <p:cNvSpPr txBox="1"/>
          <p:nvPr/>
        </p:nvSpPr>
        <p:spPr>
          <a:xfrm>
            <a:off x="5472425" y="5930433"/>
            <a:ext cx="1992600" cy="8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Follow-ups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Unit:</a:t>
            </a:r>
            <a:r>
              <a:rPr lang="en" sz="1200">
                <a:solidFill>
                  <a:schemeClr val="dk1"/>
                </a:solidFill>
              </a:rPr>
              <a:t>____</a:t>
            </a: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61" name="Shape 2461"/>
          <p:cNvSpPr txBox="1"/>
          <p:nvPr/>
        </p:nvSpPr>
        <p:spPr>
          <a:xfrm>
            <a:off x="6225850" y="0"/>
            <a:ext cx="2917800" cy="3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2/4/18. ** Exclusions</a:t>
            </a:r>
            <a:endParaRPr sz="900"/>
          </a:p>
        </p:txBody>
      </p:sp>
      <p:sp>
        <p:nvSpPr>
          <p:cNvPr id="2462" name="Shape 2462"/>
          <p:cNvSpPr txBox="1"/>
          <p:nvPr/>
        </p:nvSpPr>
        <p:spPr>
          <a:xfrm>
            <a:off x="2968725" y="5332133"/>
            <a:ext cx="2299800" cy="1196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/>
              <a:t>Clinical FTEs </a:t>
            </a:r>
            <a:endParaRPr sz="1200" u="sng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CC0000"/>
                </a:solidFill>
              </a:rPr>
              <a:t>*cleaning CART/ backouts</a:t>
            </a:r>
            <a:endParaRPr sz="1200" b="1" u="sng">
              <a:solidFill>
                <a:srgbClr val="CC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Unit: ____</a:t>
            </a:r>
            <a:endParaRPr sz="1200"/>
          </a:p>
        </p:txBody>
      </p:sp>
      <p:sp>
        <p:nvSpPr>
          <p:cNvPr id="2463" name="Shape 2463"/>
          <p:cNvSpPr txBox="1"/>
          <p:nvPr/>
        </p:nvSpPr>
        <p:spPr>
          <a:xfrm>
            <a:off x="7287800" y="5235633"/>
            <a:ext cx="1856100" cy="1695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/>
              <a:t>Future State Utilization of Clinical FTE</a:t>
            </a:r>
            <a:endParaRPr sz="1200" b="1" i="1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Unit: __%, ___% NS</a:t>
            </a:r>
            <a:endParaRPr sz="1200"/>
          </a:p>
        </p:txBody>
      </p:sp>
      <p:cxnSp>
        <p:nvCxnSpPr>
          <p:cNvPr id="2464" name="Shape 2464"/>
          <p:cNvCxnSpPr/>
          <p:nvPr/>
        </p:nvCxnSpPr>
        <p:spPr>
          <a:xfrm rot="10800000">
            <a:off x="2253075" y="4016033"/>
            <a:ext cx="500100" cy="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65" name="Shape 2465"/>
          <p:cNvCxnSpPr/>
          <p:nvPr/>
        </p:nvCxnSpPr>
        <p:spPr>
          <a:xfrm flipH="1">
            <a:off x="6397200" y="3464633"/>
            <a:ext cx="758400" cy="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66" name="Shape 2466"/>
          <p:cNvCxnSpPr/>
          <p:nvPr/>
        </p:nvCxnSpPr>
        <p:spPr>
          <a:xfrm>
            <a:off x="6508650" y="656367"/>
            <a:ext cx="815700" cy="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467" name="Shape 24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2112" y="470453"/>
            <a:ext cx="390950" cy="52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8" name="Shape 24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7950" y="470453"/>
            <a:ext cx="390950" cy="52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9" name="Shape 24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5837" y="470433"/>
            <a:ext cx="390950" cy="521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Shape 2499"/>
          <p:cNvSpPr txBox="1">
            <a:spLocks noGrp="1"/>
          </p:cNvSpPr>
          <p:nvPr>
            <p:ph type="title"/>
          </p:nvPr>
        </p:nvSpPr>
        <p:spPr>
          <a:xfrm>
            <a:off x="188100" y="329567"/>
            <a:ext cx="8520600" cy="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Performance </a:t>
            </a:r>
            <a:r>
              <a:rPr lang="en" dirty="0" smtClean="0"/>
              <a:t>improvement success</a:t>
            </a:r>
            <a:endParaRPr dirty="0"/>
          </a:p>
        </p:txBody>
      </p:sp>
      <p:sp>
        <p:nvSpPr>
          <p:cNvPr id="2500" name="Shape 250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7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Shared vision:</a:t>
            </a:r>
            <a:r>
              <a:rPr lang="en"/>
              <a:t>  “We get it. We understand the importance to CHA. We need to work this problem to achieve success”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Engaged Leadership:</a:t>
            </a:r>
            <a:r>
              <a:rPr lang="en"/>
              <a:t>  “We own this and will drive change and will advocate for what we need to get it done”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Workforce engagement: </a:t>
            </a:r>
            <a:r>
              <a:rPr lang="en"/>
              <a:t> “We understand this issue and/or process well and can contribute in ways that will make what is developed better and more efficient.”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0000"/>
                </a:solidFill>
              </a:rPr>
              <a:t>Supported by collaborative expertise: </a:t>
            </a:r>
            <a:r>
              <a:rPr lang="en"/>
              <a:t> “We will help you work the problem bringing appropriate tools and guidance to bear and the additional support to keep us all moving toward improvement.”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Shape 2474"/>
          <p:cNvSpPr txBox="1">
            <a:spLocks noGrp="1"/>
          </p:cNvSpPr>
          <p:nvPr>
            <p:ph type="ctrTitle"/>
          </p:nvPr>
        </p:nvSpPr>
        <p:spPr>
          <a:xfrm>
            <a:off x="714825" y="3998067"/>
            <a:ext cx="486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next!!!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Shape 2479"/>
          <p:cNvSpPr txBox="1">
            <a:spLocks noGrp="1"/>
          </p:cNvSpPr>
          <p:nvPr>
            <p:ph type="title"/>
          </p:nvPr>
        </p:nvSpPr>
        <p:spPr>
          <a:xfrm>
            <a:off x="311700" y="146967"/>
            <a:ext cx="8520600" cy="12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Example </a:t>
            </a:r>
            <a:r>
              <a:rPr lang="en" sz="2400" b="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PI </a:t>
            </a:r>
            <a:r>
              <a:rPr lang="en" sz="2400" b="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thinking applied to “non-project”</a:t>
            </a:r>
            <a:endParaRPr sz="2400" b="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b="0" dirty="0" smtClean="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Working </a:t>
            </a:r>
            <a:r>
              <a:rPr lang="en" sz="1800" b="0" dirty="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the solution vs. working the problem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480" name="Shape 248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7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solution:  This</a:t>
            </a:r>
            <a:r>
              <a:rPr lang="en" u="sng" dirty="0"/>
              <a:t> </a:t>
            </a:r>
            <a:r>
              <a:rPr lang="en" b="1" u="sng" dirty="0" smtClean="0"/>
              <a:t>MACHINE/POLICY/DOCUMENTATION</a:t>
            </a:r>
            <a:r>
              <a:rPr lang="en" u="sng" dirty="0" smtClean="0"/>
              <a:t> </a:t>
            </a:r>
            <a:r>
              <a:rPr lang="en" dirty="0"/>
              <a:t>will improve our patient care and improve quality metrics.  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Buy the machines</a:t>
            </a:r>
            <a:endParaRPr sz="1400" dirty="0"/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>
              <a:lnSpc>
                <a:spcPct val="100000"/>
              </a:lnSpc>
              <a:buNone/>
            </a:pPr>
            <a:r>
              <a:rPr lang="en" dirty="0"/>
              <a:t>The problem:  How do we get consistent </a:t>
            </a:r>
            <a:r>
              <a:rPr lang="en" u="sng" dirty="0">
                <a:solidFill>
                  <a:srgbClr val="5E696C"/>
                </a:solidFill>
              </a:rPr>
              <a:t> </a:t>
            </a:r>
            <a:r>
              <a:rPr lang="en" b="1" u="sng" dirty="0">
                <a:solidFill>
                  <a:srgbClr val="5E696C"/>
                </a:solidFill>
              </a:rPr>
              <a:t>MACHINE/POLICY/DOCUMENTATION</a:t>
            </a:r>
            <a:r>
              <a:rPr lang="en" u="sng" dirty="0">
                <a:solidFill>
                  <a:srgbClr val="5E696C"/>
                </a:solidFill>
              </a:rPr>
              <a:t> </a:t>
            </a:r>
            <a:r>
              <a:rPr lang="en" dirty="0" smtClean="0"/>
              <a:t> </a:t>
            </a:r>
            <a:r>
              <a:rPr lang="en" dirty="0"/>
              <a:t>measurements for patients who need them in our clinics so as to improve care and get “credit” for doing a good job </a:t>
            </a:r>
            <a:r>
              <a:rPr lang="en" dirty="0" smtClean="0"/>
              <a:t>?</a:t>
            </a:r>
          </a:p>
          <a:p>
            <a:pPr marL="0" lvl="0" indent="0">
              <a:lnSpc>
                <a:spcPct val="100000"/>
              </a:lnSpc>
              <a:buNone/>
            </a:pPr>
            <a:endParaRPr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Identify the patients		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Develop workflows (before, during or after provider; orders vs. standing orders; who does testing?)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Assure documentation standardization (can it be automatic?)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Buy the machines that best match workflow and documentation needs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Train the staff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Develop Billing codes and procedures to capture on claims data (no claim = no “credit”)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Supply chain for new testing equipment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Etc. etc .</a:t>
            </a: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Measurement to confirm positive influence on metric</a:t>
            </a:r>
            <a:endParaRPr sz="14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997833118"/>
              </p:ext>
            </p:extLst>
          </p:nvPr>
        </p:nvGraphicFramePr>
        <p:xfrm>
          <a:off x="1458249" y="1529396"/>
          <a:ext cx="6114126" cy="472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870908" y="6747844"/>
            <a:ext cx="2130095" cy="110156"/>
          </a:xfrm>
        </p:spPr>
        <p:txBody>
          <a:bodyPr numCol="1"/>
          <a:lstStyle/>
          <a:p>
            <a:r>
              <a:rPr lang="en-US" dirty="0"/>
              <a:t>Source: Advisory Board Survey Solutions.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5"/>
          </p:nvPr>
        </p:nvSpPr>
        <p:spPr/>
        <p:txBody>
          <a:bodyPr numCol="1"/>
          <a:lstStyle/>
          <a:p>
            <a:r>
              <a:rPr lang="en-US" dirty="0"/>
              <a:t>Prioritizing Where to Focus</a:t>
            </a:r>
          </a:p>
        </p:txBody>
      </p:sp>
      <p:sp>
        <p:nvSpPr>
          <p:cNvPr id="7" name="TextBox 6"/>
          <p:cNvSpPr txBox="1"/>
          <p:nvPr/>
        </p:nvSpPr>
        <p:spPr bwMode="gray">
          <a:xfrm>
            <a:off x="1458249" y="1226537"/>
            <a:ext cx="2271976" cy="328575"/>
          </a:xfrm>
          <a:prstGeom prst="rect">
            <a:avLst/>
          </a:prstGeom>
          <a:noFill/>
        </p:spPr>
        <p:txBody>
          <a:bodyPr wrap="square" lIns="48986" rIns="48986" numCol="1" rtlCol="0">
            <a:noAutofit/>
          </a:bodyPr>
          <a:lstStyle/>
          <a:p>
            <a:pPr algn="ctr" defTabSz="342900">
              <a:spcBef>
                <a:spcPts val="536"/>
              </a:spcBef>
              <a:buClrTx/>
            </a:pPr>
            <a:r>
              <a:rPr lang="en-US" sz="2400" b="1" kern="1200" dirty="0">
                <a:solidFill>
                  <a:prstClr val="black"/>
                </a:solidFill>
                <a:latin typeface="Calibri"/>
                <a:ea typeface="+mn-ea"/>
              </a:rPr>
              <a:t>Hospital Opportunities</a:t>
            </a:r>
          </a:p>
        </p:txBody>
      </p:sp>
      <p:sp>
        <p:nvSpPr>
          <p:cNvPr id="8" name="TextBox 7"/>
          <p:cNvSpPr txBox="1"/>
          <p:nvPr/>
        </p:nvSpPr>
        <p:spPr bwMode="gray">
          <a:xfrm>
            <a:off x="5793841" y="1365109"/>
            <a:ext cx="2000690" cy="328575"/>
          </a:xfrm>
          <a:prstGeom prst="rect">
            <a:avLst/>
          </a:prstGeom>
          <a:noFill/>
        </p:spPr>
        <p:txBody>
          <a:bodyPr wrap="square" lIns="48986" rIns="48986" numCol="1" rtlCol="0">
            <a:noAutofit/>
          </a:bodyPr>
          <a:lstStyle/>
          <a:p>
            <a:pPr algn="ctr" defTabSz="342900">
              <a:spcBef>
                <a:spcPts val="536"/>
              </a:spcBef>
              <a:buClrTx/>
            </a:pPr>
            <a:r>
              <a:rPr lang="en-US" sz="2400" b="1" kern="1200" dirty="0">
                <a:solidFill>
                  <a:prstClr val="black"/>
                </a:solidFill>
                <a:latin typeface="Calibri"/>
                <a:ea typeface="+mn-ea"/>
              </a:rPr>
              <a:t>Medical Office Opportunities</a:t>
            </a:r>
          </a:p>
        </p:txBody>
      </p:sp>
      <p:sp>
        <p:nvSpPr>
          <p:cNvPr id="9" name="TextBox 8"/>
          <p:cNvSpPr txBox="1"/>
          <p:nvPr/>
        </p:nvSpPr>
        <p:spPr bwMode="gray">
          <a:xfrm>
            <a:off x="2311546" y="3548210"/>
            <a:ext cx="1423619" cy="1005761"/>
          </a:xfrm>
          <a:prstGeom prst="rect">
            <a:avLst/>
          </a:prstGeom>
          <a:noFill/>
        </p:spPr>
        <p:txBody>
          <a:bodyPr wrap="square" lIns="48986" rIns="48986" numCol="1" rtlCol="0">
            <a:noAutofit/>
          </a:bodyPr>
          <a:lstStyle/>
          <a:p>
            <a:pPr defTabSz="342900">
              <a:spcBef>
                <a:spcPts val="536"/>
              </a:spcBef>
              <a:buClrTx/>
            </a:pPr>
            <a:r>
              <a:rPr lang="en-US" sz="1600" kern="1200" dirty="0">
                <a:solidFill>
                  <a:prstClr val="black"/>
                </a:solidFill>
                <a:latin typeface="Calibri"/>
                <a:ea typeface="+mn-ea"/>
              </a:rPr>
              <a:t>Teamwork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5648698" y="3548210"/>
            <a:ext cx="1423619" cy="1005761"/>
          </a:xfrm>
          <a:prstGeom prst="rect">
            <a:avLst/>
          </a:prstGeom>
          <a:noFill/>
        </p:spPr>
        <p:txBody>
          <a:bodyPr wrap="square" lIns="48986" rIns="48986" numCol="1" rtlCol="0">
            <a:noAutofit/>
          </a:bodyPr>
          <a:lstStyle/>
          <a:p>
            <a:pPr defTabSz="342900">
              <a:spcBef>
                <a:spcPts val="536"/>
              </a:spcBef>
              <a:buClrTx/>
            </a:pPr>
            <a:r>
              <a:rPr lang="en-US" sz="1600" kern="1200" dirty="0">
                <a:solidFill>
                  <a:prstClr val="black"/>
                </a:solidFill>
                <a:latin typeface="Calibri"/>
                <a:ea typeface="+mn-ea"/>
              </a:rPr>
              <a:t>Work pressure and pace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3855721" y="3548210"/>
            <a:ext cx="1684536" cy="1005761"/>
          </a:xfrm>
          <a:prstGeom prst="rect">
            <a:avLst/>
          </a:prstGeom>
          <a:noFill/>
        </p:spPr>
        <p:txBody>
          <a:bodyPr wrap="square" lIns="48986" rIns="48986" numCol="1" rtlCol="0">
            <a:noAutofit/>
          </a:bodyPr>
          <a:lstStyle/>
          <a:p>
            <a:pPr marL="183700" indent="-183700" defTabSz="342900">
              <a:spcBef>
                <a:spcPts val="536"/>
              </a:spcBef>
              <a:buClrTx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prstClr val="black"/>
                </a:solidFill>
                <a:latin typeface="Calibri"/>
                <a:ea typeface="+mn-ea"/>
              </a:rPr>
              <a:t>Staffing</a:t>
            </a:r>
          </a:p>
          <a:p>
            <a:pPr marL="183700" indent="-183700" defTabSz="342900">
              <a:spcBef>
                <a:spcPts val="536"/>
              </a:spcBef>
              <a:buClrTx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prstClr val="black"/>
                </a:solidFill>
                <a:latin typeface="Calibri"/>
                <a:ea typeface="+mn-ea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3684488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Shape 2505"/>
          <p:cNvSpPr txBox="1">
            <a:spLocks noGrp="1"/>
          </p:cNvSpPr>
          <p:nvPr>
            <p:ph type="subTitle" idx="1"/>
          </p:nvPr>
        </p:nvSpPr>
        <p:spPr>
          <a:xfrm>
            <a:off x="74278" y="6091951"/>
            <a:ext cx="7195500" cy="1645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Department of Quality and Patient Safety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6" name="Shape 2506"/>
          <p:cNvSpPr/>
          <p:nvPr/>
        </p:nvSpPr>
        <p:spPr>
          <a:xfrm rot="-3280241">
            <a:off x="3685417" y="2762449"/>
            <a:ext cx="1764557" cy="1320838"/>
          </a:xfrm>
          <a:prstGeom prst="ellipse">
            <a:avLst/>
          </a:prstGeom>
          <a:solidFill>
            <a:srgbClr val="C6D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7800" lvl="0" indent="-177800" algn="ctr" rtl="0">
              <a:spcBef>
                <a:spcPts val="0"/>
              </a:spcBef>
              <a:spcAft>
                <a:spcPts val="0"/>
              </a:spcAft>
              <a:buFont typeface="Georgia"/>
              <a:buNone/>
            </a:pPr>
            <a:endParaRPr sz="1400"/>
          </a:p>
        </p:txBody>
      </p:sp>
      <p:grpSp>
        <p:nvGrpSpPr>
          <p:cNvPr id="2507" name="Shape 2507"/>
          <p:cNvGrpSpPr/>
          <p:nvPr/>
        </p:nvGrpSpPr>
        <p:grpSpPr>
          <a:xfrm>
            <a:off x="4184863" y="2026931"/>
            <a:ext cx="2958454" cy="4397796"/>
            <a:chOff x="4184863" y="1520198"/>
            <a:chExt cx="2958454" cy="3298347"/>
          </a:xfrm>
        </p:grpSpPr>
        <p:sp>
          <p:nvSpPr>
            <p:cNvPr id="2508" name="Shape 2508"/>
            <p:cNvSpPr/>
            <p:nvPr/>
          </p:nvSpPr>
          <p:spPr>
            <a:xfrm rot="-3280088">
              <a:off x="4136321" y="2563569"/>
              <a:ext cx="3184127" cy="1211606"/>
            </a:xfrm>
            <a:custGeom>
              <a:avLst/>
              <a:gdLst/>
              <a:ahLst/>
              <a:cxnLst/>
              <a:rect l="0" t="0" r="0" b="0"/>
              <a:pathLst>
                <a:path w="492" h="187" extrusionOk="0">
                  <a:moveTo>
                    <a:pt x="457" y="0"/>
                  </a:moveTo>
                  <a:cubicBezTo>
                    <a:pt x="416" y="91"/>
                    <a:pt x="325" y="155"/>
                    <a:pt x="218" y="155"/>
                  </a:cubicBezTo>
                  <a:cubicBezTo>
                    <a:pt x="137" y="155"/>
                    <a:pt x="64" y="118"/>
                    <a:pt x="17" y="60"/>
                  </a:cubicBezTo>
                  <a:cubicBezTo>
                    <a:pt x="11" y="70"/>
                    <a:pt x="5" y="80"/>
                    <a:pt x="0" y="90"/>
                  </a:cubicBezTo>
                  <a:cubicBezTo>
                    <a:pt x="54" y="150"/>
                    <a:pt x="132" y="187"/>
                    <a:pt x="218" y="187"/>
                  </a:cubicBezTo>
                  <a:cubicBezTo>
                    <a:pt x="343" y="187"/>
                    <a:pt x="449" y="109"/>
                    <a:pt x="492" y="0"/>
                  </a:cubicBezTo>
                  <a:cubicBezTo>
                    <a:pt x="480" y="0"/>
                    <a:pt x="468" y="1"/>
                    <a:pt x="457" y="0"/>
                  </a:cubicBezTo>
                  <a:close/>
                </a:path>
              </a:pathLst>
            </a:custGeom>
            <a:solidFill>
              <a:srgbClr val="C6DAFC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09" name="Shape 2509"/>
            <p:cNvSpPr/>
            <p:nvPr/>
          </p:nvSpPr>
          <p:spPr>
            <a:xfrm rot="-3280088">
              <a:off x="4100923" y="2460157"/>
              <a:ext cx="2729637" cy="1205146"/>
            </a:xfrm>
            <a:custGeom>
              <a:avLst/>
              <a:gdLst/>
              <a:ahLst/>
              <a:cxnLst/>
              <a:rect l="0" t="0" r="0" b="0"/>
              <a:pathLst>
                <a:path w="440" h="194" extrusionOk="0">
                  <a:moveTo>
                    <a:pt x="262" y="39"/>
                  </a:moveTo>
                  <a:cubicBezTo>
                    <a:pt x="206" y="71"/>
                    <a:pt x="134" y="53"/>
                    <a:pt x="100" y="0"/>
                  </a:cubicBezTo>
                  <a:cubicBezTo>
                    <a:pt x="57" y="25"/>
                    <a:pt x="24" y="60"/>
                    <a:pt x="0" y="99"/>
                  </a:cubicBezTo>
                  <a:cubicBezTo>
                    <a:pt x="47" y="157"/>
                    <a:pt x="120" y="194"/>
                    <a:pt x="201" y="194"/>
                  </a:cubicBezTo>
                  <a:cubicBezTo>
                    <a:pt x="308" y="194"/>
                    <a:pt x="399" y="130"/>
                    <a:pt x="440" y="39"/>
                  </a:cubicBezTo>
                  <a:cubicBezTo>
                    <a:pt x="393" y="37"/>
                    <a:pt x="346" y="24"/>
                    <a:pt x="303" y="0"/>
                  </a:cubicBezTo>
                  <a:cubicBezTo>
                    <a:pt x="292" y="15"/>
                    <a:pt x="279" y="29"/>
                    <a:pt x="262" y="39"/>
                  </a:cubicBezTo>
                  <a:close/>
                </a:path>
              </a:pathLst>
            </a:custGeom>
            <a:solidFill>
              <a:srgbClr val="82B1FF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10" name="Shape 2510"/>
            <p:cNvSpPr txBox="1"/>
            <p:nvPr/>
          </p:nvSpPr>
          <p:spPr>
            <a:xfrm rot="-3779206">
              <a:off x="4733052" y="2863735"/>
              <a:ext cx="1577952" cy="5632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400">
                  <a:solidFill>
                    <a:srgbClr val="1C3AA9"/>
                  </a:solidFill>
                </a:rPr>
                <a:t>Vestibulum congue </a:t>
              </a:r>
              <a:endParaRPr sz="1400">
                <a:solidFill>
                  <a:srgbClr val="1C3AA9"/>
                </a:solidFill>
              </a:endParaRPr>
            </a:p>
          </p:txBody>
        </p:sp>
      </p:grpSp>
      <p:grpSp>
        <p:nvGrpSpPr>
          <p:cNvPr id="2511" name="Shape 2511"/>
          <p:cNvGrpSpPr/>
          <p:nvPr/>
        </p:nvGrpSpPr>
        <p:grpSpPr>
          <a:xfrm>
            <a:off x="2857740" y="-95109"/>
            <a:ext cx="3293577" cy="4297221"/>
            <a:chOff x="2857731" y="-71332"/>
            <a:chExt cx="3293577" cy="3222916"/>
          </a:xfrm>
        </p:grpSpPr>
        <p:sp>
          <p:nvSpPr>
            <p:cNvPr id="2512" name="Shape 2512"/>
            <p:cNvSpPr/>
            <p:nvPr/>
          </p:nvSpPr>
          <p:spPr>
            <a:xfrm rot="-3280089">
              <a:off x="3410337" y="297186"/>
              <a:ext cx="2188366" cy="2485879"/>
            </a:xfrm>
            <a:custGeom>
              <a:avLst/>
              <a:gdLst/>
              <a:ahLst/>
              <a:cxnLst/>
              <a:rect l="0" t="0" r="0" b="0"/>
              <a:pathLst>
                <a:path w="338" h="384" extrusionOk="0">
                  <a:moveTo>
                    <a:pt x="45" y="32"/>
                  </a:moveTo>
                  <a:cubicBezTo>
                    <a:pt x="189" y="32"/>
                    <a:pt x="306" y="148"/>
                    <a:pt x="306" y="292"/>
                  </a:cubicBezTo>
                  <a:cubicBezTo>
                    <a:pt x="306" y="325"/>
                    <a:pt x="300" y="355"/>
                    <a:pt x="289" y="384"/>
                  </a:cubicBezTo>
                  <a:cubicBezTo>
                    <a:pt x="301" y="384"/>
                    <a:pt x="312" y="384"/>
                    <a:pt x="324" y="383"/>
                  </a:cubicBezTo>
                  <a:cubicBezTo>
                    <a:pt x="333" y="354"/>
                    <a:pt x="338" y="324"/>
                    <a:pt x="338" y="292"/>
                  </a:cubicBezTo>
                  <a:cubicBezTo>
                    <a:pt x="338" y="131"/>
                    <a:pt x="207" y="0"/>
                    <a:pt x="45" y="0"/>
                  </a:cubicBezTo>
                  <a:cubicBezTo>
                    <a:pt x="30" y="0"/>
                    <a:pt x="15" y="1"/>
                    <a:pt x="0" y="3"/>
                  </a:cubicBezTo>
                  <a:cubicBezTo>
                    <a:pt x="6" y="13"/>
                    <a:pt x="12" y="23"/>
                    <a:pt x="18" y="33"/>
                  </a:cubicBezTo>
                  <a:cubicBezTo>
                    <a:pt x="27" y="32"/>
                    <a:pt x="36" y="32"/>
                    <a:pt x="45" y="32"/>
                  </a:cubicBezTo>
                  <a:close/>
                </a:path>
              </a:pathLst>
            </a:custGeom>
            <a:solidFill>
              <a:srgbClr val="C6DAFC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13" name="Shape 2513"/>
            <p:cNvSpPr/>
            <p:nvPr/>
          </p:nvSpPr>
          <p:spPr>
            <a:xfrm rot="-3280088">
              <a:off x="3667674" y="581521"/>
              <a:ext cx="1790169" cy="2186080"/>
            </a:xfrm>
            <a:custGeom>
              <a:avLst/>
              <a:gdLst/>
              <a:ahLst/>
              <a:cxnLst/>
              <a:rect l="0" t="0" r="0" b="0"/>
              <a:pathLst>
                <a:path w="288" h="352" extrusionOk="0">
                  <a:moveTo>
                    <a:pt x="27" y="0"/>
                  </a:moveTo>
                  <a:cubicBezTo>
                    <a:pt x="18" y="0"/>
                    <a:pt x="9" y="0"/>
                    <a:pt x="0" y="1"/>
                  </a:cubicBezTo>
                  <a:cubicBezTo>
                    <a:pt x="21" y="43"/>
                    <a:pt x="34" y="90"/>
                    <a:pt x="35" y="140"/>
                  </a:cubicBezTo>
                  <a:cubicBezTo>
                    <a:pt x="74" y="142"/>
                    <a:pt x="111" y="163"/>
                    <a:pt x="132" y="200"/>
                  </a:cubicBezTo>
                  <a:cubicBezTo>
                    <a:pt x="153" y="236"/>
                    <a:pt x="153" y="279"/>
                    <a:pt x="136" y="315"/>
                  </a:cubicBezTo>
                  <a:cubicBezTo>
                    <a:pt x="179" y="339"/>
                    <a:pt x="225" y="351"/>
                    <a:pt x="271" y="352"/>
                  </a:cubicBezTo>
                  <a:cubicBezTo>
                    <a:pt x="282" y="323"/>
                    <a:pt x="288" y="293"/>
                    <a:pt x="288" y="260"/>
                  </a:cubicBezTo>
                  <a:cubicBezTo>
                    <a:pt x="288" y="116"/>
                    <a:pt x="171" y="0"/>
                    <a:pt x="27" y="0"/>
                  </a:cubicBezTo>
                  <a:close/>
                </a:path>
              </a:pathLst>
            </a:custGeom>
            <a:solidFill>
              <a:srgbClr val="4285F4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14" name="Shape 2514"/>
            <p:cNvSpPr txBox="1"/>
            <p:nvPr/>
          </p:nvSpPr>
          <p:spPr>
            <a:xfrm>
              <a:off x="3782825" y="1153125"/>
              <a:ext cx="1578000" cy="56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400">
                  <a:solidFill>
                    <a:srgbClr val="FFFFFF"/>
                  </a:solidFill>
                </a:rPr>
                <a:t>Vestibulum congue </a:t>
              </a:r>
              <a:endParaRPr sz="1400">
                <a:solidFill>
                  <a:srgbClr val="FFFFFF"/>
                </a:solidFill>
              </a:endParaRPr>
            </a:p>
          </p:txBody>
        </p:sp>
      </p:grpSp>
      <p:grpSp>
        <p:nvGrpSpPr>
          <p:cNvPr id="2515" name="Shape 2515"/>
          <p:cNvGrpSpPr/>
          <p:nvPr/>
        </p:nvGrpSpPr>
        <p:grpSpPr>
          <a:xfrm>
            <a:off x="1959892" y="2246234"/>
            <a:ext cx="3424433" cy="4163039"/>
            <a:chOff x="1959887" y="1684671"/>
            <a:chExt cx="3424433" cy="3122279"/>
          </a:xfrm>
        </p:grpSpPr>
        <p:sp>
          <p:nvSpPr>
            <p:cNvPr id="2516" name="Shape 2516"/>
            <p:cNvSpPr/>
            <p:nvPr/>
          </p:nvSpPr>
          <p:spPr>
            <a:xfrm rot="-3280088">
              <a:off x="2859669" y="1740600"/>
              <a:ext cx="1624870" cy="3045726"/>
            </a:xfrm>
            <a:custGeom>
              <a:avLst/>
              <a:gdLst/>
              <a:ahLst/>
              <a:cxnLst/>
              <a:rect l="0" t="0" r="0" b="0"/>
              <a:pathLst>
                <a:path w="251" h="470" extrusionOk="0">
                  <a:moveTo>
                    <a:pt x="32" y="286"/>
                  </a:moveTo>
                  <a:cubicBezTo>
                    <a:pt x="32" y="157"/>
                    <a:pt x="127" y="49"/>
                    <a:pt x="251" y="29"/>
                  </a:cubicBezTo>
                  <a:cubicBezTo>
                    <a:pt x="245" y="19"/>
                    <a:pt x="239" y="9"/>
                    <a:pt x="233" y="0"/>
                  </a:cubicBezTo>
                  <a:cubicBezTo>
                    <a:pt x="100" y="28"/>
                    <a:pt x="0" y="145"/>
                    <a:pt x="0" y="286"/>
                  </a:cubicBezTo>
                  <a:cubicBezTo>
                    <a:pt x="0" y="356"/>
                    <a:pt x="25" y="420"/>
                    <a:pt x="65" y="470"/>
                  </a:cubicBezTo>
                  <a:cubicBezTo>
                    <a:pt x="70" y="460"/>
                    <a:pt x="76" y="450"/>
                    <a:pt x="82" y="440"/>
                  </a:cubicBezTo>
                  <a:cubicBezTo>
                    <a:pt x="51" y="397"/>
                    <a:pt x="32" y="344"/>
                    <a:pt x="32" y="286"/>
                  </a:cubicBezTo>
                  <a:close/>
                </a:path>
              </a:pathLst>
            </a:custGeom>
            <a:solidFill>
              <a:srgbClr val="C6DAFC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17" name="Shape 2517"/>
            <p:cNvSpPr/>
            <p:nvPr/>
          </p:nvSpPr>
          <p:spPr>
            <a:xfrm rot="-3280089">
              <a:off x="3037225" y="1789647"/>
              <a:ext cx="1575644" cy="2550423"/>
            </a:xfrm>
            <a:custGeom>
              <a:avLst/>
              <a:gdLst/>
              <a:ahLst/>
              <a:cxnLst/>
              <a:rect l="0" t="0" r="0" b="0"/>
              <a:pathLst>
                <a:path w="254" h="411" extrusionOk="0">
                  <a:moveTo>
                    <a:pt x="152" y="311"/>
                  </a:moveTo>
                  <a:cubicBezTo>
                    <a:pt x="124" y="254"/>
                    <a:pt x="145" y="185"/>
                    <a:pt x="200" y="153"/>
                  </a:cubicBezTo>
                  <a:cubicBezTo>
                    <a:pt x="217" y="143"/>
                    <a:pt x="236" y="137"/>
                    <a:pt x="254" y="136"/>
                  </a:cubicBezTo>
                  <a:cubicBezTo>
                    <a:pt x="253" y="87"/>
                    <a:pt x="241" y="41"/>
                    <a:pt x="219" y="0"/>
                  </a:cubicBezTo>
                  <a:cubicBezTo>
                    <a:pt x="95" y="20"/>
                    <a:pt x="0" y="128"/>
                    <a:pt x="0" y="257"/>
                  </a:cubicBezTo>
                  <a:cubicBezTo>
                    <a:pt x="0" y="315"/>
                    <a:pt x="19" y="368"/>
                    <a:pt x="50" y="411"/>
                  </a:cubicBezTo>
                  <a:cubicBezTo>
                    <a:pt x="75" y="371"/>
                    <a:pt x="110" y="337"/>
                    <a:pt x="152" y="311"/>
                  </a:cubicBezTo>
                  <a:close/>
                </a:path>
              </a:pathLst>
            </a:custGeom>
            <a:solidFill>
              <a:srgbClr val="2A56C6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18" name="Shape 2518"/>
            <p:cNvSpPr txBox="1"/>
            <p:nvPr/>
          </p:nvSpPr>
          <p:spPr>
            <a:xfrm rot="3725110" flipH="1">
              <a:off x="2866277" y="2863871"/>
              <a:ext cx="1577671" cy="563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400">
                  <a:solidFill>
                    <a:srgbClr val="FFFFFF"/>
                  </a:solidFill>
                </a:rPr>
                <a:t>Vestibulum congue </a:t>
              </a:r>
              <a:endParaRPr sz="1400">
                <a:solidFill>
                  <a:srgbClr val="FFFFFF"/>
                </a:solidFill>
              </a:endParaRPr>
            </a:p>
          </p:txBody>
        </p:sp>
      </p:grpSp>
      <p:sp>
        <p:nvSpPr>
          <p:cNvPr id="2519" name="Shape 2519"/>
          <p:cNvSpPr/>
          <p:nvPr/>
        </p:nvSpPr>
        <p:spPr>
          <a:xfrm>
            <a:off x="1914526" y="825812"/>
            <a:ext cx="5448300" cy="5172400"/>
          </a:xfrm>
          <a:prstGeom prst="ellipse">
            <a:avLst/>
          </a:prstGeom>
          <a:solidFill>
            <a:srgbClr val="FCE8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2520" name="Shape 2520"/>
          <p:cNvGrpSpPr/>
          <p:nvPr/>
        </p:nvGrpSpPr>
        <p:grpSpPr>
          <a:xfrm>
            <a:off x="3431357" y="547317"/>
            <a:ext cx="2713315" cy="2888000"/>
            <a:chOff x="3614360" y="410488"/>
            <a:chExt cx="2166000" cy="2166000"/>
          </a:xfrm>
        </p:grpSpPr>
        <p:sp>
          <p:nvSpPr>
            <p:cNvPr id="2521" name="Shape 2521"/>
            <p:cNvSpPr/>
            <p:nvPr/>
          </p:nvSpPr>
          <p:spPr>
            <a:xfrm>
              <a:off x="3614360" y="410488"/>
              <a:ext cx="2166000" cy="2166000"/>
            </a:xfrm>
            <a:prstGeom prst="ellipse">
              <a:avLst/>
            </a:prstGeom>
            <a:solidFill>
              <a:srgbClr val="F7C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22" name="Shape 2522"/>
            <p:cNvSpPr txBox="1"/>
            <p:nvPr/>
          </p:nvSpPr>
          <p:spPr>
            <a:xfrm>
              <a:off x="3949655" y="790970"/>
              <a:ext cx="15813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400">
                  <a:solidFill>
                    <a:srgbClr val="383838"/>
                  </a:solidFill>
                </a:rPr>
                <a:t>Quality Improvement (Metrics,Waivers and Outcomes) </a:t>
              </a:r>
              <a:endParaRPr sz="1400">
                <a:solidFill>
                  <a:srgbClr val="383838"/>
                </a:solidFill>
              </a:endParaRPr>
            </a:p>
          </p:txBody>
        </p:sp>
      </p:grpSp>
      <p:grpSp>
        <p:nvGrpSpPr>
          <p:cNvPr id="2523" name="Shape 2523"/>
          <p:cNvGrpSpPr/>
          <p:nvPr/>
        </p:nvGrpSpPr>
        <p:grpSpPr>
          <a:xfrm>
            <a:off x="1914531" y="1991877"/>
            <a:ext cx="2770941" cy="2888000"/>
            <a:chOff x="2519466" y="1493908"/>
            <a:chExt cx="2166000" cy="2166000"/>
          </a:xfrm>
        </p:grpSpPr>
        <p:sp>
          <p:nvSpPr>
            <p:cNvPr id="2524" name="Shape 2524"/>
            <p:cNvSpPr/>
            <p:nvPr/>
          </p:nvSpPr>
          <p:spPr>
            <a:xfrm>
              <a:off x="2519466" y="1493908"/>
              <a:ext cx="2166000" cy="2166000"/>
            </a:xfrm>
            <a:prstGeom prst="ellipse">
              <a:avLst/>
            </a:prstGeom>
            <a:solidFill>
              <a:srgbClr val="F4B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25" name="Shape 2525"/>
            <p:cNvSpPr txBox="1"/>
            <p:nvPr/>
          </p:nvSpPr>
          <p:spPr>
            <a:xfrm>
              <a:off x="2601163" y="2232100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400">
                  <a:solidFill>
                    <a:srgbClr val="383838"/>
                  </a:solidFill>
                </a:rPr>
                <a:t>Performance Improvement </a:t>
              </a:r>
              <a:endParaRPr sz="1400">
                <a:solidFill>
                  <a:srgbClr val="383838"/>
                </a:solidFill>
              </a:endParaRPr>
            </a:p>
          </p:txBody>
        </p:sp>
      </p:grpSp>
      <p:grpSp>
        <p:nvGrpSpPr>
          <p:cNvPr id="2526" name="Shape 2526"/>
          <p:cNvGrpSpPr/>
          <p:nvPr/>
        </p:nvGrpSpPr>
        <p:grpSpPr>
          <a:xfrm>
            <a:off x="3219450" y="3422544"/>
            <a:ext cx="2800350" cy="2888000"/>
            <a:chOff x="3614356" y="2566908"/>
            <a:chExt cx="2166000" cy="2166000"/>
          </a:xfrm>
        </p:grpSpPr>
        <p:sp>
          <p:nvSpPr>
            <p:cNvPr id="2527" name="Shape 2527"/>
            <p:cNvSpPr/>
            <p:nvPr/>
          </p:nvSpPr>
          <p:spPr>
            <a:xfrm>
              <a:off x="3614356" y="2566908"/>
              <a:ext cx="2166000" cy="2166000"/>
            </a:xfrm>
            <a:prstGeom prst="ellipse">
              <a:avLst/>
            </a:prstGeom>
            <a:solidFill>
              <a:srgbClr val="F09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28" name="Shape 2528"/>
            <p:cNvSpPr txBox="1"/>
            <p:nvPr/>
          </p:nvSpPr>
          <p:spPr>
            <a:xfrm>
              <a:off x="3961563" y="3539875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400">
                  <a:solidFill>
                    <a:srgbClr val="383838"/>
                  </a:solidFill>
                </a:rPr>
                <a:t>Accreditation/ Regulation</a:t>
              </a:r>
              <a:endParaRPr sz="1400">
                <a:solidFill>
                  <a:srgbClr val="383838"/>
                </a:solidFill>
              </a:endParaRPr>
            </a:p>
          </p:txBody>
        </p:sp>
      </p:grpSp>
      <p:grpSp>
        <p:nvGrpSpPr>
          <p:cNvPr id="2529" name="Shape 2529"/>
          <p:cNvGrpSpPr/>
          <p:nvPr/>
        </p:nvGrpSpPr>
        <p:grpSpPr>
          <a:xfrm>
            <a:off x="4701893" y="1991832"/>
            <a:ext cx="2660932" cy="2888000"/>
            <a:chOff x="4701894" y="1493874"/>
            <a:chExt cx="2166000" cy="2166000"/>
          </a:xfrm>
        </p:grpSpPr>
        <p:sp>
          <p:nvSpPr>
            <p:cNvPr id="2530" name="Shape 2530"/>
            <p:cNvSpPr/>
            <p:nvPr/>
          </p:nvSpPr>
          <p:spPr>
            <a:xfrm>
              <a:off x="4701894" y="1493874"/>
              <a:ext cx="2166000" cy="2166000"/>
            </a:xfrm>
            <a:prstGeom prst="ellipse">
              <a:avLst/>
            </a:prstGeom>
            <a:solidFill>
              <a:srgbClr val="F4B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531" name="Shape 2531"/>
            <p:cNvSpPr txBox="1"/>
            <p:nvPr/>
          </p:nvSpPr>
          <p:spPr>
            <a:xfrm>
              <a:off x="5295688" y="2220300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400" dirty="0">
                  <a:solidFill>
                    <a:srgbClr val="383838"/>
                  </a:solidFill>
                </a:rPr>
                <a:t>Risk and Patient Safety</a:t>
              </a:r>
              <a:endParaRPr sz="1400" dirty="0">
                <a:solidFill>
                  <a:srgbClr val="383838"/>
                </a:solidFill>
              </a:endParaRPr>
            </a:p>
          </p:txBody>
        </p:sp>
      </p:grpSp>
      <p:sp>
        <p:nvSpPr>
          <p:cNvPr id="2532" name="Shape 2532"/>
          <p:cNvSpPr/>
          <p:nvPr/>
        </p:nvSpPr>
        <p:spPr>
          <a:xfrm>
            <a:off x="3921766" y="2594988"/>
            <a:ext cx="1551098" cy="1634400"/>
          </a:xfrm>
          <a:prstGeom prst="ellipse">
            <a:avLst/>
          </a:prstGeom>
          <a:solidFill>
            <a:srgbClr val="FCE8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Shape 3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36800"/>
          </a:xfrm>
          <a:prstGeom prst="rect">
            <a:avLst/>
          </a:prstGeom>
          <a:noFill/>
          <a:ln>
            <a:noFill/>
          </a:ln>
          <a:effectLst>
            <a:outerShdw blurRad="1257300" dist="50800" dir="5400000" algn="ctr" rotWithShape="0">
              <a:srgbClr val="000000">
                <a:alpha val="21960"/>
              </a:srgbClr>
            </a:outerShdw>
          </a:effectLst>
        </p:spPr>
      </p:pic>
      <p:sp>
        <p:nvSpPr>
          <p:cNvPr id="331" name="Shape 331"/>
          <p:cNvSpPr txBox="1">
            <a:spLocks noGrp="1"/>
          </p:cNvSpPr>
          <p:nvPr>
            <p:ph type="ctrTitle"/>
          </p:nvPr>
        </p:nvSpPr>
        <p:spPr>
          <a:xfrm>
            <a:off x="135898" y="-397440"/>
            <a:ext cx="85038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lvl="0"/>
            <a:r>
              <a:rPr lang="en-US" sz="3000" dirty="0" smtClean="0">
                <a:solidFill>
                  <a:schemeClr val="dk1"/>
                </a:solidFill>
              </a:rPr>
              <a:t>Diffusion </a:t>
            </a:r>
            <a:r>
              <a:rPr lang="en-US" sz="3000" dirty="0">
                <a:solidFill>
                  <a:schemeClr val="dk1"/>
                </a:solidFill>
              </a:rPr>
              <a:t>of Patient Safety and Performance Improvement across Cambridge Health Alliance: Starting the Journey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332" name="Shape 332"/>
          <p:cNvSpPr txBox="1">
            <a:spLocks noGrp="1"/>
          </p:cNvSpPr>
          <p:nvPr>
            <p:ph type="subTitle" idx="1"/>
          </p:nvPr>
        </p:nvSpPr>
        <p:spPr>
          <a:xfrm>
            <a:off x="-962949" y="2157695"/>
            <a:ext cx="57594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Gouri Gupte PhD, MHA</a:t>
            </a:r>
            <a:endParaRPr b="1" dirty="0"/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Director of Performance </a:t>
            </a:r>
            <a:r>
              <a:rPr lang="en" sz="18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Improvement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u="sng" dirty="0" smtClean="0">
                <a:solidFill>
                  <a:schemeClr val="dk1"/>
                </a:solidFill>
              </a:rPr>
              <a:t>ggupte@challiance.org</a:t>
            </a:r>
            <a:endParaRPr u="sng" dirty="0"/>
          </a:p>
        </p:txBody>
      </p:sp>
      <p:sp>
        <p:nvSpPr>
          <p:cNvPr id="333" name="Shape 333"/>
          <p:cNvSpPr txBox="1">
            <a:spLocks noGrp="1"/>
          </p:cNvSpPr>
          <p:nvPr>
            <p:ph type="subTitle" idx="1"/>
          </p:nvPr>
        </p:nvSpPr>
        <p:spPr>
          <a:xfrm>
            <a:off x="-169770" y="3738135"/>
            <a:ext cx="4920018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</a:rPr>
              <a:t>Karen Schoonmaker, MSN, RN</a:t>
            </a:r>
            <a:endParaRPr sz="1800" b="1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</a:rPr>
              <a:t>Director of Risk Management and Patient Safety</a:t>
            </a:r>
          </a:p>
          <a:p>
            <a:pPr lvl="0" algn="ctr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</a:pPr>
            <a:r>
              <a:rPr lang="en-US" sz="1800" b="1" u="sng" dirty="0">
                <a:solidFill>
                  <a:schemeClr val="dk1"/>
                </a:solidFill>
              </a:rPr>
              <a:t>kaschoonmaker@challiance.or</a:t>
            </a:r>
            <a:r>
              <a:rPr lang="en-US" sz="1800" b="1" dirty="0">
                <a:solidFill>
                  <a:schemeClr val="dk1"/>
                </a:solidFill>
              </a:rPr>
              <a:t>g</a:t>
            </a:r>
            <a:endParaRPr lang="en" sz="1800" b="1" dirty="0">
              <a:solidFill>
                <a:schemeClr val="dk1"/>
              </a:solidFill>
            </a:endParaRPr>
          </a:p>
        </p:txBody>
      </p:sp>
      <p:sp>
        <p:nvSpPr>
          <p:cNvPr id="6" name="Shape 333"/>
          <p:cNvSpPr txBox="1">
            <a:spLocks/>
          </p:cNvSpPr>
          <p:nvPr/>
        </p:nvSpPr>
        <p:spPr>
          <a:xfrm>
            <a:off x="5010081" y="2201568"/>
            <a:ext cx="4920018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Bef>
                <a:spcPts val="0"/>
              </a:spcBef>
            </a:pPr>
            <a:r>
              <a:rPr lang="en-US" b="1" dirty="0" smtClean="0"/>
              <a:t>Paul Allen,</a:t>
            </a:r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 smtClean="0"/>
              <a:t>Chief Quality Officer</a:t>
            </a:r>
          </a:p>
          <a:p>
            <a:pPr>
              <a:spcBef>
                <a:spcPts val="0"/>
              </a:spcBef>
            </a:pPr>
            <a:r>
              <a:rPr lang="en-US" b="1" u="sng" dirty="0"/>
              <a:t>pdallen@challiance.org</a:t>
            </a:r>
          </a:p>
        </p:txBody>
      </p:sp>
    </p:spTree>
    <p:extLst>
      <p:ext uri="{BB962C8B-B14F-4D97-AF65-F5344CB8AC3E}">
        <p14:creationId xmlns:p14="http://schemas.microsoft.com/office/powerpoint/2010/main" val="158008220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tropolitan">
  <a:themeElements>
    <a:clrScheme name="Median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numCol="1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numCol="1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832</Words>
  <Application>Microsoft Office PowerPoint</Application>
  <PresentationFormat>On-screen Show (4:3)</PresentationFormat>
  <Paragraphs>219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Arial</vt:lpstr>
      <vt:lpstr>Noto Sans Symbols</vt:lpstr>
      <vt:lpstr>Proxima Nova</vt:lpstr>
      <vt:lpstr>Lato</vt:lpstr>
      <vt:lpstr>Roboto</vt:lpstr>
      <vt:lpstr>Playfair Display</vt:lpstr>
      <vt:lpstr>Calibri</vt:lpstr>
      <vt:lpstr>Cabin</vt:lpstr>
      <vt:lpstr>Georgia</vt:lpstr>
      <vt:lpstr>Simple Light</vt:lpstr>
      <vt:lpstr>Coral</vt:lpstr>
      <vt:lpstr>Office Theme</vt:lpstr>
      <vt:lpstr>Spearmint</vt:lpstr>
      <vt:lpstr>Metropolitan</vt:lpstr>
      <vt:lpstr>1_Office Theme</vt:lpstr>
      <vt:lpstr>Diffusion of Patient Safety and Performance Improvement across Cambridge Health Alliance: Starting the Journey</vt:lpstr>
      <vt:lpstr>AGENDA PI at CHA Our successes Lessons learned Next steps </vt:lpstr>
      <vt:lpstr>Difficult things can be accomplished given enough enthusiasm, joy and purpose</vt:lpstr>
      <vt:lpstr>PowerPoint Presentation</vt:lpstr>
      <vt:lpstr>PowerPoint Presentation</vt:lpstr>
      <vt:lpstr>PowerPoint Presentation</vt:lpstr>
      <vt:lpstr>ACCESS our Performance Improvement Value Stream</vt:lpstr>
      <vt:lpstr>PowerPoint Presentation</vt:lpstr>
      <vt:lpstr>Our early steps……Projects-Training-Pilot</vt:lpstr>
      <vt:lpstr>PowerPoint Presentation</vt:lpstr>
      <vt:lpstr>PowerPoint Presentation</vt:lpstr>
      <vt:lpstr>PowerPoint Presentation</vt:lpstr>
      <vt:lpstr>CURRENT EFFORTS: February, 2018 </vt:lpstr>
      <vt:lpstr>PowerPoint Presentation</vt:lpstr>
      <vt:lpstr>PowerPoint Presentation</vt:lpstr>
      <vt:lpstr>Gemba walks, process maps, fishbones, rapid improvement events, &amp; impact-effort matrices</vt:lpstr>
      <vt:lpstr>PowerPoint Presentation</vt:lpstr>
      <vt:lpstr>PowerPoint Presentation</vt:lpstr>
      <vt:lpstr>Performance improvement success</vt:lpstr>
      <vt:lpstr>What’s next!!!</vt:lpstr>
      <vt:lpstr>Example PI thinking applied to “non-project” Working the solution vs. working the problem</vt:lpstr>
      <vt:lpstr>PowerPoint Presentation</vt:lpstr>
      <vt:lpstr>PowerPoint Presentation</vt:lpstr>
      <vt:lpstr>Diffusion of Patient Safety and Performance Improvement across Cambridge Health Alliance: Starting the Journey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2018-05-08T17:27:20Z</dcterms:modified>
</cp:coreProperties>
</file>